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72" r:id="rId1"/>
  </p:sldMasterIdLst>
  <p:notesMasterIdLst>
    <p:notesMasterId r:id="rId55"/>
  </p:notesMasterIdLst>
  <p:sldIdLst>
    <p:sldId id="331" r:id="rId2"/>
    <p:sldId id="332" r:id="rId3"/>
    <p:sldId id="333" r:id="rId4"/>
    <p:sldId id="375" r:id="rId5"/>
    <p:sldId id="334" r:id="rId6"/>
    <p:sldId id="259" r:id="rId7"/>
    <p:sldId id="335" r:id="rId8"/>
    <p:sldId id="320" r:id="rId9"/>
    <p:sldId id="301" r:id="rId10"/>
    <p:sldId id="302" r:id="rId11"/>
    <p:sldId id="318" r:id="rId12"/>
    <p:sldId id="319" r:id="rId13"/>
    <p:sldId id="350" r:id="rId14"/>
    <p:sldId id="337" r:id="rId15"/>
    <p:sldId id="362" r:id="rId16"/>
    <p:sldId id="336" r:id="rId17"/>
    <p:sldId id="266" r:id="rId18"/>
    <p:sldId id="365" r:id="rId19"/>
    <p:sldId id="321" r:id="rId20"/>
    <p:sldId id="322" r:id="rId21"/>
    <p:sldId id="351" r:id="rId22"/>
    <p:sldId id="324" r:id="rId23"/>
    <p:sldId id="352" r:id="rId24"/>
    <p:sldId id="338" r:id="rId25"/>
    <p:sldId id="341" r:id="rId26"/>
    <p:sldId id="340" r:id="rId27"/>
    <p:sldId id="326" r:id="rId28"/>
    <p:sldId id="328" r:id="rId29"/>
    <p:sldId id="327" r:id="rId30"/>
    <p:sldId id="342" r:id="rId31"/>
    <p:sldId id="312" r:id="rId32"/>
    <p:sldId id="329" r:id="rId33"/>
    <p:sldId id="330" r:id="rId34"/>
    <p:sldId id="353" r:id="rId35"/>
    <p:sldId id="354" r:id="rId36"/>
    <p:sldId id="355" r:id="rId37"/>
    <p:sldId id="364" r:id="rId38"/>
    <p:sldId id="363" r:id="rId39"/>
    <p:sldId id="356" r:id="rId40"/>
    <p:sldId id="357" r:id="rId41"/>
    <p:sldId id="358" r:id="rId42"/>
    <p:sldId id="359" r:id="rId43"/>
    <p:sldId id="374" r:id="rId44"/>
    <p:sldId id="360" r:id="rId45"/>
    <p:sldId id="361" r:id="rId46"/>
    <p:sldId id="349" r:id="rId47"/>
    <p:sldId id="376" r:id="rId48"/>
    <p:sldId id="377" r:id="rId49"/>
    <p:sldId id="378" r:id="rId50"/>
    <p:sldId id="379" r:id="rId51"/>
    <p:sldId id="382" r:id="rId52"/>
    <p:sldId id="380" r:id="rId53"/>
    <p:sldId id="348" r:id="rId54"/>
  </p:sldIdLst>
  <p:sldSz cx="9144000" cy="6858000" type="screen4x3"/>
  <p:notesSz cx="6858000" cy="9144000"/>
  <p:defaultTextStyle>
    <a:defPPr>
      <a:defRPr lang="zh-TW"/>
    </a:defPPr>
    <a:lvl1pPr algn="l" rtl="0" fontAlgn="base">
      <a:spcBef>
        <a:spcPct val="0"/>
      </a:spcBef>
      <a:spcAft>
        <a:spcPct val="0"/>
      </a:spcAft>
      <a:defRPr kumimoji="1" sz="1400" kern="1200">
        <a:solidFill>
          <a:srgbClr val="000000"/>
        </a:solidFill>
        <a:latin typeface="Arial" charset="0"/>
        <a:ea typeface="新細明體" charset="-120"/>
        <a:cs typeface="Arial" charset="0"/>
        <a:sym typeface="Arial" charset="0"/>
      </a:defRPr>
    </a:lvl1pPr>
    <a:lvl2pPr marL="457200" algn="l" rtl="0" fontAlgn="base">
      <a:spcBef>
        <a:spcPct val="0"/>
      </a:spcBef>
      <a:spcAft>
        <a:spcPct val="0"/>
      </a:spcAft>
      <a:defRPr kumimoji="1" sz="1400" kern="1200">
        <a:solidFill>
          <a:srgbClr val="000000"/>
        </a:solidFill>
        <a:latin typeface="Arial" charset="0"/>
        <a:ea typeface="新細明體" charset="-120"/>
        <a:cs typeface="Arial" charset="0"/>
        <a:sym typeface="Arial" charset="0"/>
      </a:defRPr>
    </a:lvl2pPr>
    <a:lvl3pPr marL="914400" algn="l" rtl="0" fontAlgn="base">
      <a:spcBef>
        <a:spcPct val="0"/>
      </a:spcBef>
      <a:spcAft>
        <a:spcPct val="0"/>
      </a:spcAft>
      <a:defRPr kumimoji="1" sz="1400" kern="1200">
        <a:solidFill>
          <a:srgbClr val="000000"/>
        </a:solidFill>
        <a:latin typeface="Arial" charset="0"/>
        <a:ea typeface="新細明體" charset="-120"/>
        <a:cs typeface="Arial" charset="0"/>
        <a:sym typeface="Arial" charset="0"/>
      </a:defRPr>
    </a:lvl3pPr>
    <a:lvl4pPr marL="1371600" algn="l" rtl="0" fontAlgn="base">
      <a:spcBef>
        <a:spcPct val="0"/>
      </a:spcBef>
      <a:spcAft>
        <a:spcPct val="0"/>
      </a:spcAft>
      <a:defRPr kumimoji="1" sz="1400" kern="1200">
        <a:solidFill>
          <a:srgbClr val="000000"/>
        </a:solidFill>
        <a:latin typeface="Arial" charset="0"/>
        <a:ea typeface="新細明體" charset="-120"/>
        <a:cs typeface="Arial" charset="0"/>
        <a:sym typeface="Arial" charset="0"/>
      </a:defRPr>
    </a:lvl4pPr>
    <a:lvl5pPr marL="1828800" algn="l" rtl="0" fontAlgn="base">
      <a:spcBef>
        <a:spcPct val="0"/>
      </a:spcBef>
      <a:spcAft>
        <a:spcPct val="0"/>
      </a:spcAft>
      <a:defRPr kumimoji="1" sz="1400" kern="1200">
        <a:solidFill>
          <a:srgbClr val="000000"/>
        </a:solidFill>
        <a:latin typeface="Arial" charset="0"/>
        <a:ea typeface="新細明體" charset="-120"/>
        <a:cs typeface="Arial" charset="0"/>
        <a:sym typeface="Arial" charset="0"/>
      </a:defRPr>
    </a:lvl5pPr>
    <a:lvl6pPr marL="2286000" algn="l" defTabSz="914400" rtl="0" eaLnBrk="1" latinLnBrk="0" hangingPunct="1">
      <a:defRPr kumimoji="1" sz="1400" kern="1200">
        <a:solidFill>
          <a:srgbClr val="000000"/>
        </a:solidFill>
        <a:latin typeface="Arial" charset="0"/>
        <a:ea typeface="新細明體" charset="-120"/>
        <a:cs typeface="Arial" charset="0"/>
        <a:sym typeface="Arial" charset="0"/>
      </a:defRPr>
    </a:lvl6pPr>
    <a:lvl7pPr marL="2743200" algn="l" defTabSz="914400" rtl="0" eaLnBrk="1" latinLnBrk="0" hangingPunct="1">
      <a:defRPr kumimoji="1" sz="1400" kern="1200">
        <a:solidFill>
          <a:srgbClr val="000000"/>
        </a:solidFill>
        <a:latin typeface="Arial" charset="0"/>
        <a:ea typeface="新細明體" charset="-120"/>
        <a:cs typeface="Arial" charset="0"/>
        <a:sym typeface="Arial" charset="0"/>
      </a:defRPr>
    </a:lvl7pPr>
    <a:lvl8pPr marL="3200400" algn="l" defTabSz="914400" rtl="0" eaLnBrk="1" latinLnBrk="0" hangingPunct="1">
      <a:defRPr kumimoji="1" sz="1400" kern="1200">
        <a:solidFill>
          <a:srgbClr val="000000"/>
        </a:solidFill>
        <a:latin typeface="Arial" charset="0"/>
        <a:ea typeface="新細明體" charset="-120"/>
        <a:cs typeface="Arial" charset="0"/>
        <a:sym typeface="Arial" charset="0"/>
      </a:defRPr>
    </a:lvl8pPr>
    <a:lvl9pPr marL="3657600" algn="l" defTabSz="914400" rtl="0" eaLnBrk="1" latinLnBrk="0" hangingPunct="1">
      <a:defRPr kumimoji="1" sz="1400" kern="1200">
        <a:solidFill>
          <a:srgbClr val="000000"/>
        </a:solidFill>
        <a:latin typeface="Arial" charset="0"/>
        <a:ea typeface="新細明體" charset="-120"/>
        <a:cs typeface="Arial"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1403"/>
    <a:srgbClr val="1074CE"/>
    <a:srgbClr val="F250C4"/>
    <a:srgbClr val="FFFFFF"/>
    <a:srgbClr val="F20253"/>
    <a:srgbClr val="FF9900"/>
    <a:srgbClr val="99CCFF"/>
    <a:srgbClr val="E65C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A7ACD66-C643-4846-A438-C70FF82AC754}">
  <a:tblStyle styleId="{4A7ACD66-C643-4846-A438-C70FF82AC754}"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4660"/>
  </p:normalViewPr>
  <p:slideViewPr>
    <p:cSldViewPr>
      <p:cViewPr varScale="1">
        <p:scale>
          <a:sx n="65" d="100"/>
          <a:sy n="65" d="100"/>
        </p:scale>
        <p:origin x="-1488" y="-104"/>
      </p:cViewPr>
      <p:guideLst>
        <p:guide orient="horz" pos="2160"/>
        <p:guide pos="2880"/>
      </p:guideLst>
    </p:cSldViewPr>
  </p:slideViewPr>
  <p:notesTextViewPr>
    <p:cViewPr>
      <p:scale>
        <a:sx n="1" d="1"/>
        <a:sy n="1" d="1"/>
      </p:scale>
      <p:origin x="0" y="0"/>
    </p:cViewPr>
  </p:notesTextViewPr>
  <p:sorterViewPr>
    <p:cViewPr>
      <p:scale>
        <a:sx n="66" d="100"/>
        <a:sy n="66" d="100"/>
      </p:scale>
      <p:origin x="0" y="12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C0BCAC-2729-8845-8672-8895EE996AEB}" type="doc">
      <dgm:prSet loTypeId="urn:microsoft.com/office/officeart/2005/8/layout/list1" loCatId="" qsTypeId="urn:microsoft.com/office/officeart/2005/8/quickstyle/simple3" qsCatId="simple" csTypeId="urn:microsoft.com/office/officeart/2005/8/colors/accent1_2" csCatId="accent1" phldr="1"/>
      <dgm:spPr/>
      <dgm:t>
        <a:bodyPr/>
        <a:lstStyle/>
        <a:p>
          <a:endParaRPr lang="zh-TW" altLang="en-US"/>
        </a:p>
      </dgm:t>
    </dgm:pt>
    <dgm:pt modelId="{382D2254-1124-374E-BA13-ADC0650BD4BF}">
      <dgm:prSet phldrT="[文字]" custT="1"/>
      <dgm:spPr/>
      <dgm:t>
        <a:bodyPr/>
        <a:lstStyle/>
        <a:p>
          <a:r>
            <a:rPr lang="zh-TW" altLang="en-US" sz="4400" dirty="0" smtClean="0">
              <a:solidFill>
                <a:schemeClr val="tx1"/>
              </a:solidFill>
              <a:latin typeface="DFKai-SB"/>
              <a:ea typeface="DFKai-SB"/>
              <a:cs typeface="DFKai-SB"/>
            </a:rPr>
            <a:t>規模大的公司</a:t>
          </a:r>
          <a:endParaRPr lang="zh-TW" altLang="en-US" sz="4400" dirty="0">
            <a:solidFill>
              <a:schemeClr val="tx1"/>
            </a:solidFill>
            <a:latin typeface="DFKai-SB"/>
            <a:ea typeface="DFKai-SB"/>
            <a:cs typeface="DFKai-SB"/>
          </a:endParaRPr>
        </a:p>
      </dgm:t>
    </dgm:pt>
    <dgm:pt modelId="{33DFA7E2-1DA8-BF4E-9A80-03BFE0EA1576}" type="parTrans" cxnId="{3DEDBE29-3A29-B842-ADED-AD6146EBBF63}">
      <dgm:prSet/>
      <dgm:spPr/>
      <dgm:t>
        <a:bodyPr/>
        <a:lstStyle/>
        <a:p>
          <a:endParaRPr lang="zh-TW" altLang="en-US"/>
        </a:p>
      </dgm:t>
    </dgm:pt>
    <dgm:pt modelId="{1D761EBE-9055-F744-BACF-1E016111CCB5}" type="sibTrans" cxnId="{3DEDBE29-3A29-B842-ADED-AD6146EBBF63}">
      <dgm:prSet/>
      <dgm:spPr/>
      <dgm:t>
        <a:bodyPr/>
        <a:lstStyle/>
        <a:p>
          <a:endParaRPr lang="zh-TW" altLang="en-US"/>
        </a:p>
      </dgm:t>
    </dgm:pt>
    <dgm:pt modelId="{538D63AB-7456-554C-BC11-E901F0A13BDB}">
      <dgm:prSet phldrT="[文字]" custT="1"/>
      <dgm:spPr/>
      <dgm:t>
        <a:bodyPr/>
        <a:lstStyle/>
        <a:p>
          <a:r>
            <a:rPr lang="zh-TW" altLang="en-US" sz="4400" dirty="0" smtClean="0">
              <a:solidFill>
                <a:schemeClr val="tx1"/>
              </a:solidFill>
              <a:latin typeface="DFKai-SB"/>
              <a:ea typeface="DFKai-SB"/>
              <a:cs typeface="DFKai-SB"/>
            </a:rPr>
            <a:t>投資能力好的公司</a:t>
          </a:r>
          <a:endParaRPr lang="zh-TW" altLang="en-US" sz="4400" dirty="0">
            <a:solidFill>
              <a:schemeClr val="tx1"/>
            </a:solidFill>
            <a:latin typeface="DFKai-SB"/>
            <a:ea typeface="DFKai-SB"/>
            <a:cs typeface="DFKai-SB"/>
          </a:endParaRPr>
        </a:p>
      </dgm:t>
    </dgm:pt>
    <dgm:pt modelId="{E89C5A48-7B75-AF47-A463-55B186C147E9}" type="parTrans" cxnId="{E8F025EF-DF15-D549-B02D-E23973160032}">
      <dgm:prSet/>
      <dgm:spPr/>
      <dgm:t>
        <a:bodyPr/>
        <a:lstStyle/>
        <a:p>
          <a:endParaRPr lang="zh-TW" altLang="en-US"/>
        </a:p>
      </dgm:t>
    </dgm:pt>
    <dgm:pt modelId="{1B681027-43AA-A14D-954D-D55C7DFB2F7D}" type="sibTrans" cxnId="{E8F025EF-DF15-D549-B02D-E23973160032}">
      <dgm:prSet/>
      <dgm:spPr/>
      <dgm:t>
        <a:bodyPr/>
        <a:lstStyle/>
        <a:p>
          <a:endParaRPr lang="zh-TW" altLang="en-US"/>
        </a:p>
      </dgm:t>
    </dgm:pt>
    <dgm:pt modelId="{D7D3CE46-C440-694A-AC67-9452F036B62A}">
      <dgm:prSet phldrT="[文字]" custT="1"/>
      <dgm:spPr/>
      <dgm:t>
        <a:bodyPr/>
        <a:lstStyle/>
        <a:p>
          <a:r>
            <a:rPr lang="zh-TW" altLang="en-US" sz="4400" dirty="0" smtClean="0">
              <a:solidFill>
                <a:schemeClr val="tx1"/>
              </a:solidFill>
              <a:latin typeface="DFKai-SB"/>
              <a:ea typeface="DFKai-SB"/>
              <a:cs typeface="DFKai-SB"/>
            </a:rPr>
            <a:t>歷史績效穩健的公司</a:t>
          </a:r>
          <a:endParaRPr lang="zh-TW" altLang="en-US" sz="4400" dirty="0">
            <a:solidFill>
              <a:schemeClr val="tx1"/>
            </a:solidFill>
            <a:latin typeface="DFKai-SB"/>
            <a:ea typeface="DFKai-SB"/>
            <a:cs typeface="DFKai-SB"/>
          </a:endParaRPr>
        </a:p>
      </dgm:t>
    </dgm:pt>
    <dgm:pt modelId="{97252D43-F86A-9A4C-B998-E75484BB2422}" type="parTrans" cxnId="{317F3E9B-A5F8-4C4A-9403-97AD15B04927}">
      <dgm:prSet/>
      <dgm:spPr/>
      <dgm:t>
        <a:bodyPr/>
        <a:lstStyle/>
        <a:p>
          <a:endParaRPr lang="zh-TW" altLang="en-US"/>
        </a:p>
      </dgm:t>
    </dgm:pt>
    <dgm:pt modelId="{9FBFC662-F236-124B-9897-EA8093B1CA26}" type="sibTrans" cxnId="{317F3E9B-A5F8-4C4A-9403-97AD15B04927}">
      <dgm:prSet/>
      <dgm:spPr/>
      <dgm:t>
        <a:bodyPr/>
        <a:lstStyle/>
        <a:p>
          <a:endParaRPr lang="zh-TW" altLang="en-US"/>
        </a:p>
      </dgm:t>
    </dgm:pt>
    <dgm:pt modelId="{F33BD07E-C895-3E4D-B1AC-A77F8E898EFA}" type="pres">
      <dgm:prSet presAssocID="{5FC0BCAC-2729-8845-8672-8895EE996AEB}" presName="linear" presStyleCnt="0">
        <dgm:presLayoutVars>
          <dgm:dir/>
          <dgm:animLvl val="lvl"/>
          <dgm:resizeHandles val="exact"/>
        </dgm:presLayoutVars>
      </dgm:prSet>
      <dgm:spPr/>
      <dgm:t>
        <a:bodyPr/>
        <a:lstStyle/>
        <a:p>
          <a:endParaRPr lang="zh-TW" altLang="en-US"/>
        </a:p>
      </dgm:t>
    </dgm:pt>
    <dgm:pt modelId="{5F610C39-449E-8543-B4F1-59D3BCB0105D}" type="pres">
      <dgm:prSet presAssocID="{382D2254-1124-374E-BA13-ADC0650BD4BF}" presName="parentLin" presStyleCnt="0"/>
      <dgm:spPr/>
      <dgm:t>
        <a:bodyPr/>
        <a:lstStyle/>
        <a:p>
          <a:endParaRPr lang="zh-TW" altLang="en-US"/>
        </a:p>
      </dgm:t>
    </dgm:pt>
    <dgm:pt modelId="{19919C45-F5ED-BA48-96F6-91D7EDA23F5A}" type="pres">
      <dgm:prSet presAssocID="{382D2254-1124-374E-BA13-ADC0650BD4BF}" presName="parentLeftMargin" presStyleLbl="node1" presStyleIdx="0" presStyleCnt="3"/>
      <dgm:spPr/>
      <dgm:t>
        <a:bodyPr/>
        <a:lstStyle/>
        <a:p>
          <a:endParaRPr lang="zh-TW" altLang="en-US"/>
        </a:p>
      </dgm:t>
    </dgm:pt>
    <dgm:pt modelId="{5654BB6B-B02E-FD4A-A371-292DB557FA90}" type="pres">
      <dgm:prSet presAssocID="{382D2254-1124-374E-BA13-ADC0650BD4BF}" presName="parentText" presStyleLbl="node1" presStyleIdx="0" presStyleCnt="3">
        <dgm:presLayoutVars>
          <dgm:chMax val="0"/>
          <dgm:bulletEnabled val="1"/>
        </dgm:presLayoutVars>
      </dgm:prSet>
      <dgm:spPr/>
      <dgm:t>
        <a:bodyPr/>
        <a:lstStyle/>
        <a:p>
          <a:endParaRPr lang="zh-TW" altLang="en-US"/>
        </a:p>
      </dgm:t>
    </dgm:pt>
    <dgm:pt modelId="{50D83166-F2F4-6B4A-B49A-E92ECE0001CB}" type="pres">
      <dgm:prSet presAssocID="{382D2254-1124-374E-BA13-ADC0650BD4BF}" presName="negativeSpace" presStyleCnt="0"/>
      <dgm:spPr/>
      <dgm:t>
        <a:bodyPr/>
        <a:lstStyle/>
        <a:p>
          <a:endParaRPr lang="zh-TW" altLang="en-US"/>
        </a:p>
      </dgm:t>
    </dgm:pt>
    <dgm:pt modelId="{5DF3A13B-65C0-424C-A99D-846C47C19364}" type="pres">
      <dgm:prSet presAssocID="{382D2254-1124-374E-BA13-ADC0650BD4BF}" presName="childText" presStyleLbl="conFgAcc1" presStyleIdx="0" presStyleCnt="3">
        <dgm:presLayoutVars>
          <dgm:bulletEnabled val="1"/>
        </dgm:presLayoutVars>
      </dgm:prSet>
      <dgm:spPr/>
      <dgm:t>
        <a:bodyPr/>
        <a:lstStyle/>
        <a:p>
          <a:endParaRPr lang="zh-TW" altLang="en-US"/>
        </a:p>
      </dgm:t>
    </dgm:pt>
    <dgm:pt modelId="{E121B377-4DCC-EC4A-8E0D-CF6EDF46D4D5}" type="pres">
      <dgm:prSet presAssocID="{1D761EBE-9055-F744-BACF-1E016111CCB5}" presName="spaceBetweenRectangles" presStyleCnt="0"/>
      <dgm:spPr/>
      <dgm:t>
        <a:bodyPr/>
        <a:lstStyle/>
        <a:p>
          <a:endParaRPr lang="zh-TW" altLang="en-US"/>
        </a:p>
      </dgm:t>
    </dgm:pt>
    <dgm:pt modelId="{62A23F14-AEBF-BA4A-A93F-286A0CB23F1E}" type="pres">
      <dgm:prSet presAssocID="{538D63AB-7456-554C-BC11-E901F0A13BDB}" presName="parentLin" presStyleCnt="0"/>
      <dgm:spPr/>
      <dgm:t>
        <a:bodyPr/>
        <a:lstStyle/>
        <a:p>
          <a:endParaRPr lang="zh-TW" altLang="en-US"/>
        </a:p>
      </dgm:t>
    </dgm:pt>
    <dgm:pt modelId="{A6008086-13A3-FA43-8149-D1FD378D6C4B}" type="pres">
      <dgm:prSet presAssocID="{538D63AB-7456-554C-BC11-E901F0A13BDB}" presName="parentLeftMargin" presStyleLbl="node1" presStyleIdx="0" presStyleCnt="3"/>
      <dgm:spPr/>
      <dgm:t>
        <a:bodyPr/>
        <a:lstStyle/>
        <a:p>
          <a:endParaRPr lang="zh-TW" altLang="en-US"/>
        </a:p>
      </dgm:t>
    </dgm:pt>
    <dgm:pt modelId="{4B6AD3F7-AA83-9442-BF6A-7A7A3E6E84AF}" type="pres">
      <dgm:prSet presAssocID="{538D63AB-7456-554C-BC11-E901F0A13BDB}" presName="parentText" presStyleLbl="node1" presStyleIdx="1" presStyleCnt="3">
        <dgm:presLayoutVars>
          <dgm:chMax val="0"/>
          <dgm:bulletEnabled val="1"/>
        </dgm:presLayoutVars>
      </dgm:prSet>
      <dgm:spPr/>
      <dgm:t>
        <a:bodyPr/>
        <a:lstStyle/>
        <a:p>
          <a:endParaRPr lang="zh-TW" altLang="en-US"/>
        </a:p>
      </dgm:t>
    </dgm:pt>
    <dgm:pt modelId="{6496C766-6AC6-5340-AC54-915D930C6060}" type="pres">
      <dgm:prSet presAssocID="{538D63AB-7456-554C-BC11-E901F0A13BDB}" presName="negativeSpace" presStyleCnt="0"/>
      <dgm:spPr/>
      <dgm:t>
        <a:bodyPr/>
        <a:lstStyle/>
        <a:p>
          <a:endParaRPr lang="zh-TW" altLang="en-US"/>
        </a:p>
      </dgm:t>
    </dgm:pt>
    <dgm:pt modelId="{9297B777-B693-4749-BD95-91398BE18F39}" type="pres">
      <dgm:prSet presAssocID="{538D63AB-7456-554C-BC11-E901F0A13BDB}" presName="childText" presStyleLbl="conFgAcc1" presStyleIdx="1" presStyleCnt="3">
        <dgm:presLayoutVars>
          <dgm:bulletEnabled val="1"/>
        </dgm:presLayoutVars>
      </dgm:prSet>
      <dgm:spPr/>
      <dgm:t>
        <a:bodyPr/>
        <a:lstStyle/>
        <a:p>
          <a:endParaRPr lang="zh-TW" altLang="en-US"/>
        </a:p>
      </dgm:t>
    </dgm:pt>
    <dgm:pt modelId="{48120619-0164-534E-BBC0-B186B33D6BAB}" type="pres">
      <dgm:prSet presAssocID="{1B681027-43AA-A14D-954D-D55C7DFB2F7D}" presName="spaceBetweenRectangles" presStyleCnt="0"/>
      <dgm:spPr/>
      <dgm:t>
        <a:bodyPr/>
        <a:lstStyle/>
        <a:p>
          <a:endParaRPr lang="zh-TW" altLang="en-US"/>
        </a:p>
      </dgm:t>
    </dgm:pt>
    <dgm:pt modelId="{5EB42EFF-02A0-B645-8454-1DA92021E441}" type="pres">
      <dgm:prSet presAssocID="{D7D3CE46-C440-694A-AC67-9452F036B62A}" presName="parentLin" presStyleCnt="0"/>
      <dgm:spPr/>
      <dgm:t>
        <a:bodyPr/>
        <a:lstStyle/>
        <a:p>
          <a:endParaRPr lang="zh-TW" altLang="en-US"/>
        </a:p>
      </dgm:t>
    </dgm:pt>
    <dgm:pt modelId="{4862394F-6BA3-8D48-9CEF-ED60C5339215}" type="pres">
      <dgm:prSet presAssocID="{D7D3CE46-C440-694A-AC67-9452F036B62A}" presName="parentLeftMargin" presStyleLbl="node1" presStyleIdx="1" presStyleCnt="3"/>
      <dgm:spPr/>
      <dgm:t>
        <a:bodyPr/>
        <a:lstStyle/>
        <a:p>
          <a:endParaRPr lang="zh-TW" altLang="en-US"/>
        </a:p>
      </dgm:t>
    </dgm:pt>
    <dgm:pt modelId="{960B9BA8-E751-6A45-8EA1-948DEEE474C5}" type="pres">
      <dgm:prSet presAssocID="{D7D3CE46-C440-694A-AC67-9452F036B62A}" presName="parentText" presStyleLbl="node1" presStyleIdx="2" presStyleCnt="3">
        <dgm:presLayoutVars>
          <dgm:chMax val="0"/>
          <dgm:bulletEnabled val="1"/>
        </dgm:presLayoutVars>
      </dgm:prSet>
      <dgm:spPr/>
      <dgm:t>
        <a:bodyPr/>
        <a:lstStyle/>
        <a:p>
          <a:endParaRPr lang="zh-TW" altLang="en-US"/>
        </a:p>
      </dgm:t>
    </dgm:pt>
    <dgm:pt modelId="{8312CCD0-8959-4540-92F8-229C28A12E7C}" type="pres">
      <dgm:prSet presAssocID="{D7D3CE46-C440-694A-AC67-9452F036B62A}" presName="negativeSpace" presStyleCnt="0"/>
      <dgm:spPr/>
      <dgm:t>
        <a:bodyPr/>
        <a:lstStyle/>
        <a:p>
          <a:endParaRPr lang="zh-TW" altLang="en-US"/>
        </a:p>
      </dgm:t>
    </dgm:pt>
    <dgm:pt modelId="{4D7378C5-025B-A34D-8191-90BE9C4B7810}" type="pres">
      <dgm:prSet presAssocID="{D7D3CE46-C440-694A-AC67-9452F036B62A}" presName="childText" presStyleLbl="conFgAcc1" presStyleIdx="2" presStyleCnt="3">
        <dgm:presLayoutVars>
          <dgm:bulletEnabled val="1"/>
        </dgm:presLayoutVars>
      </dgm:prSet>
      <dgm:spPr/>
      <dgm:t>
        <a:bodyPr/>
        <a:lstStyle/>
        <a:p>
          <a:endParaRPr lang="zh-TW" altLang="en-US"/>
        </a:p>
      </dgm:t>
    </dgm:pt>
  </dgm:ptLst>
  <dgm:cxnLst>
    <dgm:cxn modelId="{E8F025EF-DF15-D549-B02D-E23973160032}" srcId="{5FC0BCAC-2729-8845-8672-8895EE996AEB}" destId="{538D63AB-7456-554C-BC11-E901F0A13BDB}" srcOrd="1" destOrd="0" parTransId="{E89C5A48-7B75-AF47-A463-55B186C147E9}" sibTransId="{1B681027-43AA-A14D-954D-D55C7DFB2F7D}"/>
    <dgm:cxn modelId="{81E753A2-8478-1E43-BF2D-BECD6462BA3F}" type="presOf" srcId="{5FC0BCAC-2729-8845-8672-8895EE996AEB}" destId="{F33BD07E-C895-3E4D-B1AC-A77F8E898EFA}" srcOrd="0" destOrd="0" presId="urn:microsoft.com/office/officeart/2005/8/layout/list1"/>
    <dgm:cxn modelId="{317F3E9B-A5F8-4C4A-9403-97AD15B04927}" srcId="{5FC0BCAC-2729-8845-8672-8895EE996AEB}" destId="{D7D3CE46-C440-694A-AC67-9452F036B62A}" srcOrd="2" destOrd="0" parTransId="{97252D43-F86A-9A4C-B998-E75484BB2422}" sibTransId="{9FBFC662-F236-124B-9897-EA8093B1CA26}"/>
    <dgm:cxn modelId="{88657476-D886-3B41-8DA2-17F4A8988AE3}" type="presOf" srcId="{D7D3CE46-C440-694A-AC67-9452F036B62A}" destId="{960B9BA8-E751-6A45-8EA1-948DEEE474C5}" srcOrd="1" destOrd="0" presId="urn:microsoft.com/office/officeart/2005/8/layout/list1"/>
    <dgm:cxn modelId="{F3D948FC-41A6-9646-A9B6-CC366CC6C860}" type="presOf" srcId="{382D2254-1124-374E-BA13-ADC0650BD4BF}" destId="{5654BB6B-B02E-FD4A-A371-292DB557FA90}" srcOrd="1" destOrd="0" presId="urn:microsoft.com/office/officeart/2005/8/layout/list1"/>
    <dgm:cxn modelId="{3DEDBE29-3A29-B842-ADED-AD6146EBBF63}" srcId="{5FC0BCAC-2729-8845-8672-8895EE996AEB}" destId="{382D2254-1124-374E-BA13-ADC0650BD4BF}" srcOrd="0" destOrd="0" parTransId="{33DFA7E2-1DA8-BF4E-9A80-03BFE0EA1576}" sibTransId="{1D761EBE-9055-F744-BACF-1E016111CCB5}"/>
    <dgm:cxn modelId="{5E199B33-DE79-DC4F-8BBD-99CECCA12CFF}" type="presOf" srcId="{D7D3CE46-C440-694A-AC67-9452F036B62A}" destId="{4862394F-6BA3-8D48-9CEF-ED60C5339215}" srcOrd="0" destOrd="0" presId="urn:microsoft.com/office/officeart/2005/8/layout/list1"/>
    <dgm:cxn modelId="{079B69C6-346E-4F4E-AD62-3BBFC7D26323}" type="presOf" srcId="{538D63AB-7456-554C-BC11-E901F0A13BDB}" destId="{4B6AD3F7-AA83-9442-BF6A-7A7A3E6E84AF}" srcOrd="1" destOrd="0" presId="urn:microsoft.com/office/officeart/2005/8/layout/list1"/>
    <dgm:cxn modelId="{C1F1AD11-F2BD-B041-855B-85D6D621C6E7}" type="presOf" srcId="{382D2254-1124-374E-BA13-ADC0650BD4BF}" destId="{19919C45-F5ED-BA48-96F6-91D7EDA23F5A}" srcOrd="0" destOrd="0" presId="urn:microsoft.com/office/officeart/2005/8/layout/list1"/>
    <dgm:cxn modelId="{481AAFD8-117B-644D-BD0B-33D611D0B54A}" type="presOf" srcId="{538D63AB-7456-554C-BC11-E901F0A13BDB}" destId="{A6008086-13A3-FA43-8149-D1FD378D6C4B}" srcOrd="0" destOrd="0" presId="urn:microsoft.com/office/officeart/2005/8/layout/list1"/>
    <dgm:cxn modelId="{56BF1784-26A3-5942-8A02-1F59AC8434BC}" type="presParOf" srcId="{F33BD07E-C895-3E4D-B1AC-A77F8E898EFA}" destId="{5F610C39-449E-8543-B4F1-59D3BCB0105D}" srcOrd="0" destOrd="0" presId="urn:microsoft.com/office/officeart/2005/8/layout/list1"/>
    <dgm:cxn modelId="{19E597DE-C610-1F49-8DC0-8FC1CB68DF48}" type="presParOf" srcId="{5F610C39-449E-8543-B4F1-59D3BCB0105D}" destId="{19919C45-F5ED-BA48-96F6-91D7EDA23F5A}" srcOrd="0" destOrd="0" presId="urn:microsoft.com/office/officeart/2005/8/layout/list1"/>
    <dgm:cxn modelId="{020200F3-837F-3B41-822A-5370D08ADD81}" type="presParOf" srcId="{5F610C39-449E-8543-B4F1-59D3BCB0105D}" destId="{5654BB6B-B02E-FD4A-A371-292DB557FA90}" srcOrd="1" destOrd="0" presId="urn:microsoft.com/office/officeart/2005/8/layout/list1"/>
    <dgm:cxn modelId="{DC449D23-817D-6047-BE70-8CF52FADF9B6}" type="presParOf" srcId="{F33BD07E-C895-3E4D-B1AC-A77F8E898EFA}" destId="{50D83166-F2F4-6B4A-B49A-E92ECE0001CB}" srcOrd="1" destOrd="0" presId="urn:microsoft.com/office/officeart/2005/8/layout/list1"/>
    <dgm:cxn modelId="{D69E84AA-D21D-D545-948C-1C9DC0DFCEA4}" type="presParOf" srcId="{F33BD07E-C895-3E4D-B1AC-A77F8E898EFA}" destId="{5DF3A13B-65C0-424C-A99D-846C47C19364}" srcOrd="2" destOrd="0" presId="urn:microsoft.com/office/officeart/2005/8/layout/list1"/>
    <dgm:cxn modelId="{0E24777D-B3F1-6C4E-AB0B-913F09B40329}" type="presParOf" srcId="{F33BD07E-C895-3E4D-B1AC-A77F8E898EFA}" destId="{E121B377-4DCC-EC4A-8E0D-CF6EDF46D4D5}" srcOrd="3" destOrd="0" presId="urn:microsoft.com/office/officeart/2005/8/layout/list1"/>
    <dgm:cxn modelId="{C86C36BA-1697-5441-9AAA-2F3C8866FAFA}" type="presParOf" srcId="{F33BD07E-C895-3E4D-B1AC-A77F8E898EFA}" destId="{62A23F14-AEBF-BA4A-A93F-286A0CB23F1E}" srcOrd="4" destOrd="0" presId="urn:microsoft.com/office/officeart/2005/8/layout/list1"/>
    <dgm:cxn modelId="{862A7DE1-0093-3F48-AC6D-56736EC3D8AB}" type="presParOf" srcId="{62A23F14-AEBF-BA4A-A93F-286A0CB23F1E}" destId="{A6008086-13A3-FA43-8149-D1FD378D6C4B}" srcOrd="0" destOrd="0" presId="urn:microsoft.com/office/officeart/2005/8/layout/list1"/>
    <dgm:cxn modelId="{1F9BAF89-A82A-7F45-8323-0F1CC976B8D4}" type="presParOf" srcId="{62A23F14-AEBF-BA4A-A93F-286A0CB23F1E}" destId="{4B6AD3F7-AA83-9442-BF6A-7A7A3E6E84AF}" srcOrd="1" destOrd="0" presId="urn:microsoft.com/office/officeart/2005/8/layout/list1"/>
    <dgm:cxn modelId="{0352C62B-461C-5F42-BB8A-45ECAD9BAD21}" type="presParOf" srcId="{F33BD07E-C895-3E4D-B1AC-A77F8E898EFA}" destId="{6496C766-6AC6-5340-AC54-915D930C6060}" srcOrd="5" destOrd="0" presId="urn:microsoft.com/office/officeart/2005/8/layout/list1"/>
    <dgm:cxn modelId="{E457D366-F3CD-0147-9C85-A2C43BF77E1B}" type="presParOf" srcId="{F33BD07E-C895-3E4D-B1AC-A77F8E898EFA}" destId="{9297B777-B693-4749-BD95-91398BE18F39}" srcOrd="6" destOrd="0" presId="urn:microsoft.com/office/officeart/2005/8/layout/list1"/>
    <dgm:cxn modelId="{4683FE5F-093E-B648-8CDD-55A76E73DF97}" type="presParOf" srcId="{F33BD07E-C895-3E4D-B1AC-A77F8E898EFA}" destId="{48120619-0164-534E-BBC0-B186B33D6BAB}" srcOrd="7" destOrd="0" presId="urn:microsoft.com/office/officeart/2005/8/layout/list1"/>
    <dgm:cxn modelId="{0F6B5E64-AFFE-B04A-AEF3-55C1C0291548}" type="presParOf" srcId="{F33BD07E-C895-3E4D-B1AC-A77F8E898EFA}" destId="{5EB42EFF-02A0-B645-8454-1DA92021E441}" srcOrd="8" destOrd="0" presId="urn:microsoft.com/office/officeart/2005/8/layout/list1"/>
    <dgm:cxn modelId="{A3BC09DC-FDE1-FB42-91DC-DE4E35A8FCE7}" type="presParOf" srcId="{5EB42EFF-02A0-B645-8454-1DA92021E441}" destId="{4862394F-6BA3-8D48-9CEF-ED60C5339215}" srcOrd="0" destOrd="0" presId="urn:microsoft.com/office/officeart/2005/8/layout/list1"/>
    <dgm:cxn modelId="{D27949B0-C237-584F-AB7C-2F96E004B356}" type="presParOf" srcId="{5EB42EFF-02A0-B645-8454-1DA92021E441}" destId="{960B9BA8-E751-6A45-8EA1-948DEEE474C5}" srcOrd="1" destOrd="0" presId="urn:microsoft.com/office/officeart/2005/8/layout/list1"/>
    <dgm:cxn modelId="{83412BA4-2DEB-8448-B896-533C5ED746BF}" type="presParOf" srcId="{F33BD07E-C895-3E4D-B1AC-A77F8E898EFA}" destId="{8312CCD0-8959-4540-92F8-229C28A12E7C}" srcOrd="9" destOrd="0" presId="urn:microsoft.com/office/officeart/2005/8/layout/list1"/>
    <dgm:cxn modelId="{2C371AE3-E73F-524E-9CA8-899416B7DFD1}" type="presParOf" srcId="{F33BD07E-C895-3E4D-B1AC-A77F8E898EFA}" destId="{4D7378C5-025B-A34D-8191-90BE9C4B781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hape 3"/>
          <p:cNvSpPr>
            <a:spLocks noGrp="1" noRot="1" noChangeAspect="1"/>
          </p:cNvSpPr>
          <p:nvPr>
            <p:ph type="sldImg" idx="2"/>
          </p:nvPr>
        </p:nvSpPr>
        <p:spPr bwMode="auto">
          <a:xfrm>
            <a:off x="1143000" y="685800"/>
            <a:ext cx="4572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extLst>
      <p:ext uri="{BB962C8B-B14F-4D97-AF65-F5344CB8AC3E}">
        <p14:creationId xmlns:p14="http://schemas.microsoft.com/office/powerpoint/2010/main" val="1227233751"/>
      </p:ext>
    </p:extLst>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9" name="Shape 97"/>
          <p:cNvSpPr>
            <a:spLocks noGrp="1" noRot="1" noChangeAspect="1"/>
          </p:cNvSpPr>
          <p:nvPr>
            <p:ph type="sldImg" idx="2"/>
          </p:nvPr>
        </p:nvSpPr>
        <p:spPr>
          <a:ln>
            <a:headEnd/>
            <a:tailEnd/>
          </a:ln>
        </p:spPr>
      </p:sp>
      <p:sp>
        <p:nvSpPr>
          <p:cNvPr id="12290" name="Shape 98"/>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7" name="Shape 148"/>
          <p:cNvSpPr>
            <a:spLocks noGrp="1" noRot="1" noChangeAspect="1" noTextEdit="1"/>
          </p:cNvSpPr>
          <p:nvPr>
            <p:ph type="sldImg" idx="2"/>
          </p:nvPr>
        </p:nvSpPr>
        <p:spPr>
          <a:ln>
            <a:headEnd/>
            <a:tailEnd/>
          </a:ln>
        </p:spPr>
      </p:sp>
      <p:sp>
        <p:nvSpPr>
          <p:cNvPr id="14338" name="Shape 149"/>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3" name="Shape 148"/>
          <p:cNvSpPr>
            <a:spLocks noGrp="1" noRot="1" noChangeAspect="1"/>
          </p:cNvSpPr>
          <p:nvPr>
            <p:ph type="sldImg" idx="2"/>
          </p:nvPr>
        </p:nvSpPr>
        <p:spPr>
          <a:ln>
            <a:headEnd/>
            <a:tailEnd/>
          </a:ln>
        </p:spPr>
      </p:sp>
      <p:sp>
        <p:nvSpPr>
          <p:cNvPr id="23554" name="Shape 149"/>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無論是縮表或是升息</a:t>
            </a:r>
            <a:endParaRPr kumimoji="1" lang="en-US" altLang="zh-TW" dirty="0" smtClean="0"/>
          </a:p>
          <a:p>
            <a:r>
              <a:rPr kumimoji="1" lang="zh-TW" altLang="en-US" dirty="0" smtClean="0"/>
              <a:t>最終都會導致美元走強</a:t>
            </a:r>
            <a:r>
              <a:rPr kumimoji="1" lang="en-US" altLang="zh-TW" dirty="0" smtClean="0"/>
              <a:t/>
            </a:r>
            <a:br>
              <a:rPr kumimoji="1" lang="en-US" altLang="zh-TW" dirty="0" smtClean="0"/>
            </a:br>
            <a:r>
              <a:rPr kumimoji="1" lang="zh-TW" altLang="en-US" dirty="0" smtClean="0"/>
              <a:t>所以現在做美元的資產配置是很好的選擇</a:t>
            </a:r>
            <a:endParaRPr kumimoji="1" lang="zh-TW" altLang="en-US" dirty="0"/>
          </a:p>
        </p:txBody>
      </p:sp>
    </p:spTree>
    <p:extLst>
      <p:ext uri="{BB962C8B-B14F-4D97-AF65-F5344CB8AC3E}">
        <p14:creationId xmlns:p14="http://schemas.microsoft.com/office/powerpoint/2010/main" val="325517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Shape 148"/>
          <p:cNvSpPr>
            <a:spLocks noGrp="1" noRot="1" noChangeAspect="1" noTextEdit="1"/>
          </p:cNvSpPr>
          <p:nvPr>
            <p:ph type="sldImg" idx="2"/>
          </p:nvPr>
        </p:nvSpPr>
        <p:spPr>
          <a:ln>
            <a:headEnd/>
            <a:tailEnd/>
          </a:ln>
        </p:spPr>
      </p:sp>
      <p:sp>
        <p:nvSpPr>
          <p:cNvPr id="32770" name="Shape 149"/>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zh-TW" altLang="en-US" smtClean="0"/>
              <a:t>按一下以編輯母片標題樣式</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 按一下以編輯母片子標題樣式</a:t>
            </a:r>
            <a:endParaRPr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17/9/19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zh-TW" altLang="en-US" smtClean="0"/>
              <a:t>按一下以編輯母片標題樣式</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B1A24CD3-204F-4468-8EE4-28A6668D006A}" type="datetimeFigureOut">
              <a:rPr lang="en-US" smtClean="0"/>
              <a:t>17/9/19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將圖片拖曳至版面配置區或按一下圖示以新增</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a:p>
        </p:txBody>
      </p:sp>
      <p:sp>
        <p:nvSpPr>
          <p:cNvPr id="3" name="Vertical Text Placeholder 2"/>
          <p:cNvSpPr>
            <a:spLocks noGrp="1"/>
          </p:cNvSpPr>
          <p:nvPr>
            <p:ph type="body" orient="vert" idx="1"/>
          </p:nvPr>
        </p:nvSpPr>
        <p:spPr/>
        <p:txBody>
          <a:bodyPr vert="eaVert"/>
          <a:lstStyle>
            <a:lvl5pP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t>17/9/19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zh-TW" altLang="en-US" smtClean="0"/>
              <a:t>按一下以編輯母片標題樣式</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t>17/9/19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721425" y="3785246"/>
            <a:ext cx="5216699" cy="1546500"/>
          </a:xfrm>
          <a:prstGeom prst="rect">
            <a:avLst/>
          </a:prstGeom>
        </p:spPr>
        <p:txBody>
          <a:bodyPr anchor="t"/>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ubtitle">
    <p:spTree>
      <p:nvGrpSpPr>
        <p:cNvPr id="1" name="Shape 14"/>
        <p:cNvGrpSpPr/>
        <p:nvPr/>
      </p:nvGrpSpPr>
      <p:grpSpPr>
        <a:xfrm>
          <a:off x="0" y="0"/>
          <a:ext cx="0" cy="0"/>
          <a:chOff x="0" y="0"/>
          <a:chExt cx="0" cy="0"/>
        </a:xfrm>
      </p:grpSpPr>
      <p:sp>
        <p:nvSpPr>
          <p:cNvPr id="16" name="Shape 16"/>
          <p:cNvSpPr txBox="1">
            <a:spLocks noGrp="1"/>
          </p:cNvSpPr>
          <p:nvPr>
            <p:ph type="ctrTitle"/>
          </p:nvPr>
        </p:nvSpPr>
        <p:spPr>
          <a:xfrm>
            <a:off x="685800" y="2111123"/>
            <a:ext cx="7772400" cy="1546500"/>
          </a:xfrm>
          <a:prstGeom prst="rect">
            <a:avLst/>
          </a:prstGeom>
        </p:spPr>
        <p:txBody>
          <a:bodyPr/>
          <a:lstStyle>
            <a:lvl1pPr lvl="0" algn="ctr" rtl="0">
              <a:spcBef>
                <a:spcPts val="0"/>
              </a:spcBef>
              <a:buClr>
                <a:srgbClr val="FFFFFF"/>
              </a:buClr>
              <a:buSzPct val="100000"/>
              <a:defRPr sz="4800">
                <a:solidFill>
                  <a:srgbClr val="FFFFFF"/>
                </a:solidFill>
              </a:defRPr>
            </a:lvl1pPr>
            <a:lvl2pPr lvl="1" algn="ctr" rtl="0">
              <a:spcBef>
                <a:spcPts val="0"/>
              </a:spcBef>
              <a:buClr>
                <a:srgbClr val="FFFFFF"/>
              </a:buClr>
              <a:buSzPct val="100000"/>
              <a:defRPr sz="4800">
                <a:solidFill>
                  <a:srgbClr val="FFFFFF"/>
                </a:solidFill>
              </a:defRPr>
            </a:lvl2pPr>
            <a:lvl3pPr lvl="2" algn="ctr" rtl="0">
              <a:spcBef>
                <a:spcPts val="0"/>
              </a:spcBef>
              <a:buClr>
                <a:srgbClr val="FFFFFF"/>
              </a:buClr>
              <a:buSzPct val="100000"/>
              <a:defRPr sz="4800">
                <a:solidFill>
                  <a:srgbClr val="FFFFFF"/>
                </a:solidFill>
              </a:defRPr>
            </a:lvl3pPr>
            <a:lvl4pPr lvl="3" algn="ctr" rtl="0">
              <a:spcBef>
                <a:spcPts val="0"/>
              </a:spcBef>
              <a:buClr>
                <a:srgbClr val="FFFFFF"/>
              </a:buClr>
              <a:buSzPct val="100000"/>
              <a:defRPr sz="4800">
                <a:solidFill>
                  <a:srgbClr val="FFFFFF"/>
                </a:solidFill>
              </a:defRPr>
            </a:lvl4pPr>
            <a:lvl5pPr lvl="4" algn="ctr" rtl="0">
              <a:spcBef>
                <a:spcPts val="0"/>
              </a:spcBef>
              <a:buClr>
                <a:srgbClr val="FFFFFF"/>
              </a:buClr>
              <a:buSzPct val="100000"/>
              <a:defRPr sz="4800">
                <a:solidFill>
                  <a:srgbClr val="FFFFFF"/>
                </a:solidFill>
              </a:defRPr>
            </a:lvl5pPr>
            <a:lvl6pPr lvl="5" algn="ctr" rtl="0">
              <a:spcBef>
                <a:spcPts val="0"/>
              </a:spcBef>
              <a:buClr>
                <a:srgbClr val="FFFFFF"/>
              </a:buClr>
              <a:buSzPct val="100000"/>
              <a:defRPr sz="4800">
                <a:solidFill>
                  <a:srgbClr val="FFFFFF"/>
                </a:solidFill>
              </a:defRPr>
            </a:lvl6pPr>
            <a:lvl7pPr lvl="6" algn="ctr" rtl="0">
              <a:spcBef>
                <a:spcPts val="0"/>
              </a:spcBef>
              <a:buClr>
                <a:srgbClr val="FFFFFF"/>
              </a:buClr>
              <a:buSzPct val="100000"/>
              <a:defRPr sz="4800">
                <a:solidFill>
                  <a:srgbClr val="FFFFFF"/>
                </a:solidFill>
              </a:defRPr>
            </a:lvl7pPr>
            <a:lvl8pPr lvl="7" algn="ctr" rtl="0">
              <a:spcBef>
                <a:spcPts val="0"/>
              </a:spcBef>
              <a:buClr>
                <a:srgbClr val="FFFFFF"/>
              </a:buClr>
              <a:buSzPct val="100000"/>
              <a:defRPr sz="4800">
                <a:solidFill>
                  <a:srgbClr val="FFFFFF"/>
                </a:solidFill>
              </a:defRPr>
            </a:lvl8pPr>
            <a:lvl9pPr lvl="8" algn="ctr" rtl="0">
              <a:spcBef>
                <a:spcPts val="0"/>
              </a:spcBef>
              <a:buClr>
                <a:srgbClr val="FFFFFF"/>
              </a:buClr>
              <a:buSzPct val="100000"/>
              <a:defRPr sz="4800">
                <a:solidFill>
                  <a:srgbClr val="FFFFFF"/>
                </a:solidFill>
              </a:defRPr>
            </a:lvl9pPr>
          </a:lstStyle>
          <a:p>
            <a:endParaRPr/>
          </a:p>
        </p:txBody>
      </p:sp>
      <p:sp>
        <p:nvSpPr>
          <p:cNvPr id="17" name="Shape 17"/>
          <p:cNvSpPr txBox="1">
            <a:spLocks noGrp="1"/>
          </p:cNvSpPr>
          <p:nvPr>
            <p:ph type="subTitle" idx="1"/>
          </p:nvPr>
        </p:nvSpPr>
        <p:spPr>
          <a:xfrm>
            <a:off x="685800" y="3786737"/>
            <a:ext cx="7772400" cy="1046400"/>
          </a:xfrm>
          <a:prstGeom prst="rect">
            <a:avLst/>
          </a:prstGeom>
        </p:spPr>
        <p:txBody>
          <a:bodyPr/>
          <a:lstStyle>
            <a:lvl1pPr lvl="0" algn="ctr" rtl="0">
              <a:spcBef>
                <a:spcPts val="0"/>
              </a:spcBef>
              <a:buClr>
                <a:srgbClr val="FFFFFF"/>
              </a:buClr>
              <a:buSzPct val="100000"/>
              <a:buNone/>
              <a:defRPr sz="2400" b="1">
                <a:solidFill>
                  <a:srgbClr val="FFFFFF"/>
                </a:solidFill>
              </a:defRPr>
            </a:lvl1pPr>
            <a:lvl2pPr lvl="1" algn="ctr" rtl="0">
              <a:spcBef>
                <a:spcPts val="0"/>
              </a:spcBef>
              <a:buClr>
                <a:srgbClr val="FFFFFF"/>
              </a:buClr>
              <a:buNone/>
              <a:defRPr b="1">
                <a:solidFill>
                  <a:srgbClr val="FFFFFF"/>
                </a:solidFill>
              </a:defRPr>
            </a:lvl2pPr>
            <a:lvl3pPr lvl="2" algn="ctr" rtl="0">
              <a:spcBef>
                <a:spcPts val="0"/>
              </a:spcBef>
              <a:buClr>
                <a:srgbClr val="FFFFFF"/>
              </a:buClr>
              <a:buNone/>
              <a:defRPr b="1">
                <a:solidFill>
                  <a:srgbClr val="FFFFFF"/>
                </a:solidFill>
              </a:defRPr>
            </a:lvl3pPr>
            <a:lvl4pPr lvl="3" algn="ctr" rtl="0">
              <a:spcBef>
                <a:spcPts val="0"/>
              </a:spcBef>
              <a:buClr>
                <a:srgbClr val="FFFFFF"/>
              </a:buClr>
              <a:buSzPct val="100000"/>
              <a:buNone/>
              <a:defRPr sz="2400" b="1">
                <a:solidFill>
                  <a:srgbClr val="FFFFFF"/>
                </a:solidFill>
              </a:defRPr>
            </a:lvl4pPr>
            <a:lvl5pPr lvl="4" algn="ctr" rtl="0">
              <a:spcBef>
                <a:spcPts val="0"/>
              </a:spcBef>
              <a:buClr>
                <a:srgbClr val="FFFFFF"/>
              </a:buClr>
              <a:buSzPct val="100000"/>
              <a:buNone/>
              <a:defRPr sz="2400" b="1">
                <a:solidFill>
                  <a:srgbClr val="FFFFFF"/>
                </a:solidFill>
              </a:defRPr>
            </a:lvl5pPr>
            <a:lvl6pPr lvl="5" algn="ctr" rtl="0">
              <a:spcBef>
                <a:spcPts val="0"/>
              </a:spcBef>
              <a:buClr>
                <a:srgbClr val="FFFFFF"/>
              </a:buClr>
              <a:buSzPct val="100000"/>
              <a:buNone/>
              <a:defRPr sz="2400" b="1">
                <a:solidFill>
                  <a:srgbClr val="FFFFFF"/>
                </a:solidFill>
              </a:defRPr>
            </a:lvl6pPr>
            <a:lvl7pPr lvl="6" algn="ctr" rtl="0">
              <a:spcBef>
                <a:spcPts val="0"/>
              </a:spcBef>
              <a:buClr>
                <a:srgbClr val="FFFFFF"/>
              </a:buClr>
              <a:buSzPct val="100000"/>
              <a:buNone/>
              <a:defRPr sz="2400" b="1">
                <a:solidFill>
                  <a:srgbClr val="FFFFFF"/>
                </a:solidFill>
              </a:defRPr>
            </a:lvl7pPr>
            <a:lvl8pPr lvl="7" algn="ctr" rtl="0">
              <a:spcBef>
                <a:spcPts val="0"/>
              </a:spcBef>
              <a:buClr>
                <a:srgbClr val="FFFFFF"/>
              </a:buClr>
              <a:buSzPct val="100000"/>
              <a:buNone/>
              <a:defRPr sz="2400" b="1">
                <a:solidFill>
                  <a:srgbClr val="FFFFFF"/>
                </a:solidFill>
              </a:defRPr>
            </a:lvl8pPr>
            <a:lvl9pPr lvl="8" algn="ctr" rtl="0">
              <a:spcBef>
                <a:spcPts val="0"/>
              </a:spcBef>
              <a:buClr>
                <a:srgbClr val="FFFFFF"/>
              </a:buClr>
              <a:buSzPct val="100000"/>
              <a:buNone/>
              <a:defRPr sz="2400" b="1">
                <a:solidFill>
                  <a:srgbClr val="FFFFFF"/>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93700" y="274650"/>
            <a:ext cx="6462600" cy="11430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893700" y="1831450"/>
            <a:ext cx="6462600" cy="4736399"/>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t>17/9/19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標題投影片含圖片">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zh-TW" altLang="en-US" smtClean="0"/>
              <a:t>按一下以編輯母片標題樣式</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 按一下以編輯母片子標題樣式</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t>17/9/19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將圖片拖曳至版面配置區或按一下圖示以新增</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zh-TW" altLang="en-US" smtClean="0"/>
              <a:t>按一下以編輯母片標題樣式</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17/9/19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zh-TW" altLang="en-US" smtClean="0"/>
              <a:t>按一下以編輯母片標題樣式</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17/9/19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zh-TW" altLang="en-US" smtClean="0"/>
              <a:t>按一下以編輯母片標題樣式</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7" name="Date Placeholder 6"/>
          <p:cNvSpPr>
            <a:spLocks noGrp="1"/>
          </p:cNvSpPr>
          <p:nvPr>
            <p:ph type="dt" sz="half" idx="10"/>
          </p:nvPr>
        </p:nvSpPr>
        <p:spPr/>
        <p:txBody>
          <a:bodyPr/>
          <a:lstStyle/>
          <a:p>
            <a:fld id="{B1A24CD3-204F-4468-8EE4-28A6668D006A}" type="datetimeFigureOut">
              <a:rPr lang="en-US" smtClean="0"/>
              <a:t>17/9/19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a:p>
        </p:txBody>
      </p:sp>
      <p:sp>
        <p:nvSpPr>
          <p:cNvPr id="3" name="Date Placeholder 2"/>
          <p:cNvSpPr>
            <a:spLocks noGrp="1"/>
          </p:cNvSpPr>
          <p:nvPr>
            <p:ph type="dt" sz="half" idx="10"/>
          </p:nvPr>
        </p:nvSpPr>
        <p:spPr/>
        <p:txBody>
          <a:bodyPr/>
          <a:lstStyle/>
          <a:p>
            <a:fld id="{B1A24CD3-204F-4468-8EE4-28A6668D006A}" type="datetimeFigureOut">
              <a:rPr lang="en-US" smtClean="0"/>
              <a:t>17/9/19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A24CD3-204F-4468-8EE4-28A6668D006A}" type="datetimeFigureOut">
              <a:rPr lang="en-US" smtClean="0"/>
              <a:t>17/9/19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zh-TW" altLang="en-US" smtClean="0"/>
              <a:t>按一下以編輯母片標題樣式</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B1A24CD3-204F-4468-8EE4-28A6668D006A}" type="datetimeFigureOut">
              <a:rPr lang="en-US" smtClean="0"/>
              <a:t>17/9/19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zh-TW" altLang="en-US" smtClean="0"/>
              <a:t>按一下以編輯母片標題樣式</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1A24CD3-204F-4468-8EE4-28A6668D006A}" type="datetimeFigureOut">
              <a:rPr lang="en-US" smtClean="0"/>
              <a:t>17/9/19</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57AF16DE-A0D5-4438-950F-5B1E159C2C2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sldNum="0"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8.xml"/><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 Id="rId3"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tags" Target="../tags/tag4.xml"/><Relationship Id="rId2"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8.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15.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8.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png"/><Relationship Id="rId3"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15.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1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4" Type="http://schemas.microsoft.com/office/2007/relationships/hdphoto" Target="../media/hdphoto3.wdp"/><Relationship Id="rId1" Type="http://schemas.openxmlformats.org/officeDocument/2006/relationships/tags" Target="../tags/tag10.xml"/><Relationship Id="rId2"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Layout" Target="../slideLayouts/slideLayout8.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 Id="rId3"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 Type="http://schemas.openxmlformats.org/officeDocument/2006/relationships/tags" Target="../tags/tag2.xml"/><Relationship Id="rId2" Type="http://schemas.openxmlformats.org/officeDocument/2006/relationships/slideLayout" Target="../slideLayouts/slideLayout8.xml"/><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png"/><Relationship Id="rId10"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4" Type="http://schemas.microsoft.com/office/2007/relationships/hdphoto" Target="../media/hdphoto4.wdp"/><Relationship Id="rId1" Type="http://schemas.openxmlformats.org/officeDocument/2006/relationships/tags" Target="../tags/tag13.xml"/><Relationship Id="rId2"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8.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8.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tags" Target="../tags/tag20.xml"/><Relationship Id="rId2"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p:cNvSpPr txBox="1">
            <a:spLocks noChangeArrowheads="1"/>
          </p:cNvSpPr>
          <p:nvPr/>
        </p:nvSpPr>
        <p:spPr bwMode="auto">
          <a:xfrm>
            <a:off x="1295400" y="3501008"/>
            <a:ext cx="7848600" cy="1200329"/>
          </a:xfrm>
          <a:prstGeom prst="rect">
            <a:avLst/>
          </a:prstGeom>
          <a:noFill/>
          <a:ln w="9525">
            <a:noFill/>
            <a:miter lim="800000"/>
            <a:headEnd/>
            <a:tailEnd/>
          </a:ln>
          <a:effectLst/>
        </p:spPr>
        <p:txBody>
          <a:bodyPr>
            <a:spAutoFit/>
          </a:bodyPr>
          <a:lstStyle/>
          <a:p>
            <a:pPr>
              <a:spcBef>
                <a:spcPct val="50000"/>
              </a:spcBef>
              <a:defRPr/>
            </a:pPr>
            <a:r>
              <a:rPr lang="zh-TW" altLang="en-US" sz="7200" b="1" i="1" dirty="0" smtClean="0">
                <a:solidFill>
                  <a:srgbClr val="1074CE"/>
                </a:solidFill>
                <a:effectLst>
                  <a:outerShdw blurRad="38100" dist="38100" dir="2700000" algn="tl">
                    <a:srgbClr val="C0C0C0"/>
                  </a:outerShdw>
                </a:effectLst>
                <a:ea typeface="標楷體" pitchFamily="65" charset="-120"/>
              </a:rPr>
              <a:t>北五區一週一星</a:t>
            </a:r>
            <a:endParaRPr lang="zh-TW" altLang="en-US" sz="7200" b="1" i="1" dirty="0">
              <a:solidFill>
                <a:srgbClr val="1074CE"/>
              </a:solidFill>
              <a:effectLst>
                <a:outerShdw blurRad="38100" dist="38100" dir="2700000" algn="tl">
                  <a:srgbClr val="C0C0C0"/>
                </a:outerShdw>
              </a:effectLst>
              <a:ea typeface="標楷體" pitchFamily="65" charset="-120"/>
            </a:endParaRPr>
          </a:p>
        </p:txBody>
      </p:sp>
      <p:sp>
        <p:nvSpPr>
          <p:cNvPr id="5" name="Text Box 12"/>
          <p:cNvSpPr txBox="1">
            <a:spLocks noChangeArrowheads="1"/>
          </p:cNvSpPr>
          <p:nvPr/>
        </p:nvSpPr>
        <p:spPr bwMode="auto">
          <a:xfrm>
            <a:off x="395536" y="4941168"/>
            <a:ext cx="8568952" cy="1200329"/>
          </a:xfrm>
          <a:prstGeom prst="rect">
            <a:avLst/>
          </a:prstGeom>
          <a:noFill/>
          <a:ln w="9525">
            <a:noFill/>
            <a:miter lim="800000"/>
            <a:headEnd/>
            <a:tailEnd/>
          </a:ln>
          <a:effectLst/>
        </p:spPr>
        <p:txBody>
          <a:bodyPr wrap="square">
            <a:spAutoFit/>
          </a:bodyPr>
          <a:lstStyle/>
          <a:p>
            <a:pPr>
              <a:spcBef>
                <a:spcPct val="50000"/>
              </a:spcBef>
              <a:defRPr/>
            </a:pPr>
            <a:r>
              <a:rPr lang="zh-TW" altLang="en-US" sz="7200" b="1" i="1" dirty="0" smtClean="0">
                <a:solidFill>
                  <a:srgbClr val="1074CE"/>
                </a:solidFill>
                <a:effectLst>
                  <a:outerShdw blurRad="38100" dist="38100" dir="2700000" algn="tl">
                    <a:srgbClr val="C0C0C0"/>
                  </a:outerShdw>
                </a:effectLst>
                <a:ea typeface="標楷體" pitchFamily="65" charset="-120"/>
              </a:rPr>
              <a:t>雙利商品完封ＡＡＰ</a:t>
            </a:r>
            <a:endParaRPr lang="zh-TW" altLang="en-US" sz="7200" b="1" i="1" dirty="0">
              <a:solidFill>
                <a:srgbClr val="1074CE"/>
              </a:solidFill>
              <a:effectLst>
                <a:outerShdw blurRad="38100" dist="38100" dir="2700000" algn="tl">
                  <a:srgbClr val="C0C0C0"/>
                </a:outerShdw>
              </a:effectLst>
              <a:ea typeface="標楷體" pitchFamily="65" charset="-120"/>
            </a:endParaRPr>
          </a:p>
        </p:txBody>
      </p:sp>
      <p:pic>
        <p:nvPicPr>
          <p:cNvPr id="2" name="圖片 1" descr="Fubon_Group.svg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404664"/>
            <a:ext cx="2857500" cy="2971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圖片 1"/>
          <p:cNvPicPr>
            <a:picLocks noChangeAspect="1"/>
          </p:cNvPicPr>
          <p:nvPr/>
        </p:nvPicPr>
        <p:blipFill>
          <a:blip r:embed="rId2"/>
          <a:srcRect/>
          <a:stretch>
            <a:fillRect/>
          </a:stretch>
        </p:blipFill>
        <p:spPr bwMode="auto">
          <a:xfrm>
            <a:off x="468313" y="595313"/>
            <a:ext cx="8135937" cy="5308600"/>
          </a:xfrm>
          <a:prstGeom prst="rect">
            <a:avLst/>
          </a:prstGeom>
          <a:noFill/>
          <a:ln w="9525">
            <a:noFill/>
            <a:miter lim="800000"/>
            <a:headEnd/>
            <a:tailEnd/>
          </a:ln>
        </p:spPr>
      </p:pic>
      <p:sp>
        <p:nvSpPr>
          <p:cNvPr id="3" name="文字方塊 2"/>
          <p:cNvSpPr txBox="1"/>
          <p:nvPr/>
        </p:nvSpPr>
        <p:spPr>
          <a:xfrm>
            <a:off x="6746875" y="5905500"/>
            <a:ext cx="1857375" cy="307975"/>
          </a:xfrm>
          <a:prstGeom prst="rect">
            <a:avLst/>
          </a:prstGeom>
          <a:noFill/>
        </p:spPr>
        <p:txBody>
          <a:bodyPr>
            <a:spAutoFit/>
          </a:bodyPr>
          <a:lstStyle/>
          <a:p>
            <a:pPr>
              <a:defRPr/>
            </a:pPr>
            <a:r>
              <a:rPr kumimoji="0" lang="zh-TW" altLang="en-US" b="1">
                <a:effectLst>
                  <a:outerShdw blurRad="38100" dist="38100" dir="2700000" algn="tl">
                    <a:srgbClr val="C0C0C0"/>
                  </a:outerShdw>
                </a:effectLst>
                <a:latin typeface="AR DARLING" pitchFamily="2" charset="0"/>
              </a:rPr>
              <a:t>資料來源：中央銀行</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5" descr="13529029_1171469076237879_3756145117222463711_n"/>
          <p:cNvPicPr>
            <a:picLocks noChangeAspect="1" noChangeArrowheads="1"/>
          </p:cNvPicPr>
          <p:nvPr/>
        </p:nvPicPr>
        <p:blipFill>
          <a:blip r:embed="rId2"/>
          <a:srcRect b="27223"/>
          <a:stretch>
            <a:fillRect/>
          </a:stretch>
        </p:blipFill>
        <p:spPr bwMode="auto">
          <a:xfrm>
            <a:off x="1979613" y="0"/>
            <a:ext cx="5095875" cy="65976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p:cNvPicPr>
            <a:picLocks noChangeAspect="1" noChangeArrowheads="1"/>
          </p:cNvPicPr>
          <p:nvPr/>
        </p:nvPicPr>
        <p:blipFill>
          <a:blip r:embed="rId2"/>
          <a:srcRect l="9956" t="13780" r="31931" b="6488"/>
          <a:stretch>
            <a:fillRect/>
          </a:stretch>
        </p:blipFill>
        <p:spPr bwMode="auto">
          <a:xfrm>
            <a:off x="323850" y="0"/>
            <a:ext cx="8820150" cy="6804025"/>
          </a:xfrm>
          <a:prstGeom prst="rect">
            <a:avLst/>
          </a:prstGeom>
          <a:noFill/>
          <a:ln w="9525">
            <a:noFill/>
            <a:miter lim="800000"/>
            <a:headEnd/>
            <a:tailEnd/>
          </a:ln>
        </p:spPr>
      </p:pic>
      <p:sp>
        <p:nvSpPr>
          <p:cNvPr id="19460" name="Line 5"/>
          <p:cNvSpPr>
            <a:spLocks noChangeShapeType="1"/>
          </p:cNvSpPr>
          <p:nvPr/>
        </p:nvSpPr>
        <p:spPr bwMode="auto">
          <a:xfrm>
            <a:off x="3276600" y="3933825"/>
            <a:ext cx="1439863" cy="0"/>
          </a:xfrm>
          <a:prstGeom prst="line">
            <a:avLst/>
          </a:prstGeom>
          <a:noFill/>
          <a:ln w="28575">
            <a:solidFill>
              <a:srgbClr val="FF0000"/>
            </a:solidFill>
            <a:round/>
            <a:headEnd/>
            <a:tailEnd/>
          </a:ln>
        </p:spPr>
        <p:txBody>
          <a:bodyPr/>
          <a:lstStyle/>
          <a:p>
            <a:endParaRPr lang="zh-TW" altLang="en-US"/>
          </a:p>
        </p:txBody>
      </p:sp>
      <p:sp>
        <p:nvSpPr>
          <p:cNvPr id="19461" name="Line 6"/>
          <p:cNvSpPr>
            <a:spLocks noChangeShapeType="1"/>
          </p:cNvSpPr>
          <p:nvPr/>
        </p:nvSpPr>
        <p:spPr bwMode="auto">
          <a:xfrm>
            <a:off x="971550" y="4221163"/>
            <a:ext cx="3600450" cy="0"/>
          </a:xfrm>
          <a:prstGeom prst="line">
            <a:avLst/>
          </a:prstGeom>
          <a:noFill/>
          <a:ln w="28575">
            <a:solidFill>
              <a:srgbClr val="FF0000"/>
            </a:solidFill>
            <a:round/>
            <a:headEnd/>
            <a:tailEnd/>
          </a:ln>
        </p:spPr>
        <p:txBody>
          <a:bodyPr/>
          <a:lstStyle/>
          <a:p>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404664" y="-99392"/>
            <a:ext cx="8496498" cy="100965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zh-TW" altLang="en-US" sz="7200" b="1" dirty="0" smtClean="0">
                <a:solidFill>
                  <a:srgbClr val="1074CE"/>
                </a:solidFill>
                <a:latin typeface="DFKai-SB"/>
                <a:ea typeface="DFKai-SB"/>
                <a:cs typeface="DFKai-SB"/>
              </a:rPr>
              <a:t>長期利率結構</a:t>
            </a:r>
            <a:endParaRPr lang="zh-TW" altLang="en-US" sz="7200" b="1" dirty="0">
              <a:solidFill>
                <a:srgbClr val="1074CE"/>
              </a:solidFill>
              <a:latin typeface="DFKai-SB"/>
              <a:ea typeface="DFKai-SB"/>
              <a:cs typeface="DFKai-SB"/>
            </a:endParaRPr>
          </a:p>
        </p:txBody>
      </p:sp>
      <p:pic>
        <p:nvPicPr>
          <p:cNvPr id="4" name="圖片 2" descr="2014052813520488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1125538"/>
            <a:ext cx="912336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4"/>
          <p:cNvGrpSpPr>
            <a:grpSpLocks/>
          </p:cNvGrpSpPr>
          <p:nvPr/>
        </p:nvGrpSpPr>
        <p:grpSpPr bwMode="auto">
          <a:xfrm>
            <a:off x="4633913" y="2076450"/>
            <a:ext cx="3387725" cy="1720850"/>
            <a:chOff x="4633877" y="2076738"/>
            <a:chExt cx="3388351" cy="1720823"/>
          </a:xfrm>
        </p:grpSpPr>
        <p:sp>
          <p:nvSpPr>
            <p:cNvPr id="6" name="向右箭號 5"/>
            <p:cNvSpPr/>
            <p:nvPr/>
          </p:nvSpPr>
          <p:spPr>
            <a:xfrm rot="1585221">
              <a:off x="4633877" y="2076738"/>
              <a:ext cx="3388351" cy="1720823"/>
            </a:xfrm>
            <a:prstGeom prst="rightArrow">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zh-TW" altLang="en-US"/>
            </a:p>
          </p:txBody>
        </p:sp>
        <p:sp>
          <p:nvSpPr>
            <p:cNvPr id="7" name="文字方塊 7"/>
            <p:cNvSpPr txBox="1">
              <a:spLocks noChangeArrowheads="1"/>
            </p:cNvSpPr>
            <p:nvPr/>
          </p:nvSpPr>
          <p:spPr bwMode="auto">
            <a:xfrm rot="1619151">
              <a:off x="4975997" y="2698852"/>
              <a:ext cx="295232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zh-TW" altLang="en-US" sz="3200" b="1" dirty="0"/>
                <a:t>回不去了！！</a:t>
              </a:r>
            </a:p>
          </p:txBody>
        </p:sp>
      </p:grpSp>
      <p:grpSp>
        <p:nvGrpSpPr>
          <p:cNvPr id="8" name="群組 7"/>
          <p:cNvGrpSpPr>
            <a:grpSpLocks/>
          </p:cNvGrpSpPr>
          <p:nvPr/>
        </p:nvGrpSpPr>
        <p:grpSpPr bwMode="auto">
          <a:xfrm>
            <a:off x="666750" y="4797152"/>
            <a:ext cx="8566493" cy="432070"/>
            <a:chOff x="683568" y="4653543"/>
            <a:chExt cx="8567010" cy="431422"/>
          </a:xfrm>
        </p:grpSpPr>
        <p:cxnSp>
          <p:nvCxnSpPr>
            <p:cNvPr id="9" name="直線接點 8"/>
            <p:cNvCxnSpPr/>
            <p:nvPr/>
          </p:nvCxnSpPr>
          <p:spPr>
            <a:xfrm>
              <a:off x="683568" y="5084965"/>
              <a:ext cx="8352341" cy="0"/>
            </a:xfrm>
            <a:prstGeom prst="line">
              <a:avLst/>
            </a:prstGeom>
          </p:spPr>
          <p:style>
            <a:lnRef idx="2">
              <a:schemeClr val="accent6">
                <a:shade val="50000"/>
              </a:schemeClr>
            </a:lnRef>
            <a:fillRef idx="1">
              <a:schemeClr val="accent6"/>
            </a:fillRef>
            <a:effectRef idx="0">
              <a:schemeClr val="accent6"/>
            </a:effectRef>
            <a:fontRef idx="minor">
              <a:schemeClr val="lt1"/>
            </a:fontRef>
          </p:style>
        </p:cxnSp>
        <p:sp>
          <p:nvSpPr>
            <p:cNvPr id="10" name="文字方塊 9"/>
            <p:cNvSpPr txBox="1">
              <a:spLocks noChangeArrowheads="1"/>
            </p:cNvSpPr>
            <p:nvPr/>
          </p:nvSpPr>
          <p:spPr bwMode="auto">
            <a:xfrm>
              <a:off x="7685585" y="4653543"/>
              <a:ext cx="1564993"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zh-TW" altLang="en-US" sz="1800"/>
                <a:t>把握</a:t>
              </a:r>
              <a:r>
                <a:rPr lang="en-US" altLang="zh-TW" sz="1800"/>
                <a:t>2%</a:t>
              </a:r>
              <a:endParaRPr lang="zh-TW" altLang="en-US" sz="1800"/>
            </a:p>
          </p:txBody>
        </p:sp>
      </p:grpSp>
      <p:sp>
        <p:nvSpPr>
          <p:cNvPr id="11" name="甜甜圈 10"/>
          <p:cNvSpPr/>
          <p:nvPr/>
        </p:nvSpPr>
        <p:spPr>
          <a:xfrm>
            <a:off x="0" y="1484784"/>
            <a:ext cx="755576" cy="648072"/>
          </a:xfrm>
          <a:prstGeom prst="donut">
            <a:avLst>
              <a:gd name="adj" fmla="val 12454"/>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kumimoji="1" lang="zh-TW" altLang="en-US">
              <a:solidFill>
                <a:schemeClr val="tx1"/>
              </a:solidFill>
            </a:endParaRPr>
          </a:p>
        </p:txBody>
      </p:sp>
    </p:spTree>
    <p:custDataLst>
      <p:tags r:id="rId1"/>
    </p:custDataLst>
    <p:extLst>
      <p:ext uri="{BB962C8B-B14F-4D97-AF65-F5344CB8AC3E}">
        <p14:creationId xmlns:p14="http://schemas.microsoft.com/office/powerpoint/2010/main" val="243881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問號」的圖片搜尋結果"/>
          <p:cNvPicPr>
            <a:picLocks noChangeAspect="1" noChangeArrowheads="1"/>
          </p:cNvPicPr>
          <p:nvPr/>
        </p:nvPicPr>
        <p:blipFill>
          <a:blip r:embed="rId2">
            <a:alphaModFix/>
            <a:extLst>
              <a:ext uri="{BEBA8EAE-BF5A-486C-A8C5-ECC9F3942E4B}">
                <a14:imgProps xmlns:a14="http://schemas.microsoft.com/office/drawing/2010/main">
                  <a14:imgLayer r:embed="rId3">
                    <a14:imgEffect>
                      <a14:backgroundRemoval t="4000" b="91063" l="21563" r="81875">
                        <a14:foregroundMark x1="41563" y1="70438" x2="41563" y2="70438"/>
                        <a14:backgroundMark x1="37625" y1="74063" x2="37625" y2="74063"/>
                      </a14:backgroundRemoval>
                    </a14:imgEffect>
                  </a14:imgLayer>
                </a14:imgProps>
              </a:ext>
            </a:extLst>
          </a:blip>
          <a:srcRect l="14043" r="10522" b="8124"/>
          <a:stretch>
            <a:fillRect/>
          </a:stretch>
        </p:blipFill>
        <p:spPr bwMode="auto">
          <a:xfrm>
            <a:off x="5004048" y="1872519"/>
            <a:ext cx="3959558" cy="4822539"/>
          </a:xfrm>
          <a:prstGeom prst="rect">
            <a:avLst/>
          </a:prstGeom>
          <a:noFill/>
          <a:ln w="9525">
            <a:noFill/>
            <a:miter lim="800000"/>
            <a:headEnd/>
            <a:tailEnd/>
          </a:ln>
        </p:spPr>
      </p:pic>
      <p:sp>
        <p:nvSpPr>
          <p:cNvPr id="44038" name="Text Box 6"/>
          <p:cNvSpPr txBox="1">
            <a:spLocks noChangeArrowheads="1"/>
          </p:cNvSpPr>
          <p:nvPr/>
        </p:nvSpPr>
        <p:spPr bwMode="auto">
          <a:xfrm>
            <a:off x="179512" y="548680"/>
            <a:ext cx="9361040" cy="3416320"/>
          </a:xfrm>
          <a:prstGeom prst="rect">
            <a:avLst/>
          </a:prstGeom>
          <a:noFill/>
          <a:ln w="9525">
            <a:noFill/>
            <a:miter lim="800000"/>
            <a:headEnd/>
            <a:tailEnd/>
          </a:ln>
          <a:effectLst/>
        </p:spPr>
        <p:txBody>
          <a:bodyPr wrap="square">
            <a:spAutoFit/>
          </a:bodyPr>
          <a:lstStyle/>
          <a:p>
            <a:pPr>
              <a:spcBef>
                <a:spcPct val="50000"/>
              </a:spcBef>
              <a:defRPr/>
            </a:pPr>
            <a:r>
              <a:rPr lang="zh-TW" altLang="en-US" sz="7200" b="1" dirty="0" smtClean="0">
                <a:solidFill>
                  <a:srgbClr val="1074CE"/>
                </a:solidFill>
                <a:effectLst>
                  <a:outerShdw blurRad="38100" dist="38100" dir="2700000" algn="tl">
                    <a:srgbClr val="C0C0C0"/>
                  </a:outerShdw>
                </a:effectLst>
                <a:latin typeface="Wingdings 2" pitchFamily="18" charset="2"/>
                <a:ea typeface="標楷體" pitchFamily="65" charset="-120"/>
              </a:rPr>
              <a:t>未來如果發生</a:t>
            </a:r>
            <a:r>
              <a:rPr lang="en-US" altLang="zh-TW" sz="7200" b="1" dirty="0" smtClean="0">
                <a:solidFill>
                  <a:srgbClr val="1074CE"/>
                </a:solidFill>
                <a:effectLst>
                  <a:outerShdw blurRad="38100" dist="38100" dir="2700000" algn="tl">
                    <a:srgbClr val="C0C0C0"/>
                  </a:outerShdw>
                </a:effectLst>
                <a:latin typeface="Wingdings 2" pitchFamily="18" charset="2"/>
                <a:ea typeface="標楷體" pitchFamily="65" charset="-120"/>
              </a:rPr>
              <a:t/>
            </a:r>
            <a:br>
              <a:rPr lang="en-US" altLang="zh-TW" sz="7200" b="1" dirty="0" smtClean="0">
                <a:solidFill>
                  <a:srgbClr val="1074CE"/>
                </a:solidFill>
                <a:effectLst>
                  <a:outerShdw blurRad="38100" dist="38100" dir="2700000" algn="tl">
                    <a:srgbClr val="C0C0C0"/>
                  </a:outerShdw>
                </a:effectLst>
                <a:latin typeface="Wingdings 2" pitchFamily="18" charset="2"/>
                <a:ea typeface="標楷體" pitchFamily="65" charset="-120"/>
              </a:rPr>
            </a:br>
            <a:r>
              <a:rPr lang="zh-TW" altLang="en-US" sz="7200" b="1" dirty="0" smtClean="0">
                <a:solidFill>
                  <a:srgbClr val="1074CE"/>
                </a:solidFill>
                <a:effectLst>
                  <a:outerShdw blurRad="38100" dist="38100" dir="2700000" algn="tl">
                    <a:srgbClr val="C0C0C0"/>
                  </a:outerShdw>
                </a:effectLst>
                <a:latin typeface="Wingdings 2" pitchFamily="18" charset="2"/>
                <a:ea typeface="標楷體" pitchFamily="65" charset="-120"/>
              </a:rPr>
              <a:t>零息風暴</a:t>
            </a:r>
            <a:r>
              <a:rPr lang="en-US" altLang="zh-TW" sz="7200" b="1" dirty="0" smtClean="0">
                <a:solidFill>
                  <a:srgbClr val="1074CE"/>
                </a:solidFill>
                <a:effectLst>
                  <a:outerShdw blurRad="38100" dist="38100" dir="2700000" algn="tl">
                    <a:srgbClr val="C0C0C0"/>
                  </a:outerShdw>
                </a:effectLst>
                <a:latin typeface="Wingdings 2" pitchFamily="18" charset="2"/>
                <a:ea typeface="標楷體" pitchFamily="65" charset="-120"/>
              </a:rPr>
              <a:t/>
            </a:r>
            <a:br>
              <a:rPr lang="en-US" altLang="zh-TW" sz="7200" b="1" dirty="0" smtClean="0">
                <a:solidFill>
                  <a:srgbClr val="1074CE"/>
                </a:solidFill>
                <a:effectLst>
                  <a:outerShdw blurRad="38100" dist="38100" dir="2700000" algn="tl">
                    <a:srgbClr val="C0C0C0"/>
                  </a:outerShdw>
                </a:effectLst>
                <a:latin typeface="Wingdings 2" pitchFamily="18" charset="2"/>
                <a:ea typeface="標楷體" pitchFamily="65" charset="-120"/>
              </a:rPr>
            </a:br>
            <a:r>
              <a:rPr lang="zh-TW" altLang="en-US" sz="7200" b="1" dirty="0" smtClean="0">
                <a:solidFill>
                  <a:srgbClr val="1074CE"/>
                </a:solidFill>
                <a:effectLst>
                  <a:outerShdw blurRad="38100" dist="38100" dir="2700000" algn="tl">
                    <a:srgbClr val="C0C0C0"/>
                  </a:outerShdw>
                </a:effectLst>
                <a:latin typeface="Wingdings 2" pitchFamily="18" charset="2"/>
                <a:ea typeface="標楷體" pitchFamily="65" charset="-120"/>
              </a:rPr>
              <a:t>怎麼辦</a:t>
            </a:r>
            <a:r>
              <a:rPr lang="zh-TW" altLang="en-US" sz="7200" b="1" dirty="0">
                <a:solidFill>
                  <a:srgbClr val="1074CE"/>
                </a:solidFill>
                <a:effectLst>
                  <a:outerShdw blurRad="38100" dist="38100" dir="2700000" algn="tl">
                    <a:srgbClr val="C0C0C0"/>
                  </a:outerShdw>
                </a:effectLst>
                <a:latin typeface="Wingdings 2" pitchFamily="18" charset="2"/>
                <a:ea typeface="標楷體" pitchFamily="65" charset="-120"/>
              </a:rPr>
              <a:t>？</a:t>
            </a:r>
            <a:endParaRPr lang="en-US" altLang="zh-TW" sz="7200" b="1" dirty="0">
              <a:solidFill>
                <a:srgbClr val="1074CE"/>
              </a:solidFill>
              <a:effectLst>
                <a:outerShdw blurRad="38100" dist="38100" dir="2700000" algn="tl">
                  <a:srgbClr val="C0C0C0"/>
                </a:outerShdw>
              </a:effectLst>
              <a:latin typeface="Wingdings 2" pitchFamily="18" charset="2"/>
              <a:ea typeface="標楷體"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螢幕快照 2015-07-29 下午7.58.5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16832"/>
            <a:ext cx="3492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descr="螢幕快照 2015-07-29 下午7.59.3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916832"/>
            <a:ext cx="360045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a:spLocks noChangeArrowheads="1"/>
          </p:cNvSpPr>
          <p:nvPr/>
        </p:nvSpPr>
        <p:spPr bwMode="auto">
          <a:xfrm>
            <a:off x="2339752" y="4005064"/>
            <a:ext cx="46085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r>
              <a:rPr lang="zh-TW" altLang="en-US" sz="4400" b="1" dirty="0">
                <a:solidFill>
                  <a:srgbClr val="1074CE"/>
                </a:solidFill>
                <a:latin typeface="DFKai-SB"/>
                <a:ea typeface="DFKai-SB"/>
                <a:cs typeface="DFKai-SB"/>
              </a:rPr>
              <a:t>哪個比較危險？？</a:t>
            </a:r>
          </a:p>
        </p:txBody>
      </p:sp>
    </p:spTree>
    <p:custDataLst>
      <p:tags r:id="rId1"/>
    </p:custDataLst>
    <p:extLst>
      <p:ext uri="{BB962C8B-B14F-4D97-AF65-F5344CB8AC3E}">
        <p14:creationId xmlns:p14="http://schemas.microsoft.com/office/powerpoint/2010/main" val="4202273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wipe(down)">
                                      <p:cBhvr>
                                        <p:cTn id="43" dur="580">
                                          <p:stCondLst>
                                            <p:cond delay="0"/>
                                          </p:stCondLst>
                                        </p:cTn>
                                        <p:tgtEl>
                                          <p:spTgt spid="6">
                                            <p:txEl>
                                              <p:pRg st="0" end="0"/>
                                            </p:txEl>
                                          </p:spTgt>
                                        </p:tgtEl>
                                      </p:cBhvr>
                                    </p:animEffect>
                                    <p:anim calcmode="lin" valueType="num">
                                      <p:cBhvr>
                                        <p:cTn id="44"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0" end="0"/>
                                            </p:txEl>
                                          </p:spTgt>
                                        </p:tgtEl>
                                      </p:cBhvr>
                                      <p:to x="100000" y="60000"/>
                                    </p:animScale>
                                    <p:animScale>
                                      <p:cBhvr>
                                        <p:cTn id="50" dur="166" decel="50000">
                                          <p:stCondLst>
                                            <p:cond delay="676"/>
                                          </p:stCondLst>
                                        </p:cTn>
                                        <p:tgtEl>
                                          <p:spTgt spid="6">
                                            <p:txEl>
                                              <p:pRg st="0" end="0"/>
                                            </p:txEl>
                                          </p:spTgt>
                                        </p:tgtEl>
                                      </p:cBhvr>
                                      <p:to x="100000" y="100000"/>
                                    </p:animScale>
                                    <p:animScale>
                                      <p:cBhvr>
                                        <p:cTn id="51" dur="26">
                                          <p:stCondLst>
                                            <p:cond delay="1312"/>
                                          </p:stCondLst>
                                        </p:cTn>
                                        <p:tgtEl>
                                          <p:spTgt spid="6">
                                            <p:txEl>
                                              <p:pRg st="0" end="0"/>
                                            </p:txEl>
                                          </p:spTgt>
                                        </p:tgtEl>
                                      </p:cBhvr>
                                      <p:to x="100000" y="80000"/>
                                    </p:animScale>
                                    <p:animScale>
                                      <p:cBhvr>
                                        <p:cTn id="52" dur="166" decel="50000">
                                          <p:stCondLst>
                                            <p:cond delay="1338"/>
                                          </p:stCondLst>
                                        </p:cTn>
                                        <p:tgtEl>
                                          <p:spTgt spid="6">
                                            <p:txEl>
                                              <p:pRg st="0" end="0"/>
                                            </p:txEl>
                                          </p:spTgt>
                                        </p:tgtEl>
                                      </p:cBhvr>
                                      <p:to x="100000" y="100000"/>
                                    </p:animScale>
                                    <p:animScale>
                                      <p:cBhvr>
                                        <p:cTn id="53" dur="26">
                                          <p:stCondLst>
                                            <p:cond delay="1642"/>
                                          </p:stCondLst>
                                        </p:cTn>
                                        <p:tgtEl>
                                          <p:spTgt spid="6">
                                            <p:txEl>
                                              <p:pRg st="0" end="0"/>
                                            </p:txEl>
                                          </p:spTgt>
                                        </p:tgtEl>
                                      </p:cBhvr>
                                      <p:to x="100000" y="90000"/>
                                    </p:animScale>
                                    <p:animScale>
                                      <p:cBhvr>
                                        <p:cTn id="54" dur="166" decel="50000">
                                          <p:stCondLst>
                                            <p:cond delay="1668"/>
                                          </p:stCondLst>
                                        </p:cTn>
                                        <p:tgtEl>
                                          <p:spTgt spid="6">
                                            <p:txEl>
                                              <p:pRg st="0" end="0"/>
                                            </p:txEl>
                                          </p:spTgt>
                                        </p:tgtEl>
                                      </p:cBhvr>
                                      <p:to x="100000" y="100000"/>
                                    </p:animScale>
                                    <p:animScale>
                                      <p:cBhvr>
                                        <p:cTn id="55" dur="26">
                                          <p:stCondLst>
                                            <p:cond delay="1808"/>
                                          </p:stCondLst>
                                        </p:cTn>
                                        <p:tgtEl>
                                          <p:spTgt spid="6">
                                            <p:txEl>
                                              <p:pRg st="0" end="0"/>
                                            </p:txEl>
                                          </p:spTgt>
                                        </p:tgtEl>
                                      </p:cBhvr>
                                      <p:to x="100000" y="95000"/>
                                    </p:animScale>
                                    <p:animScale>
                                      <p:cBhvr>
                                        <p:cTn id="56"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Grp="1"/>
          </p:cNvSpPr>
          <p:nvPr>
            <p:ph type="title" idx="4294967295"/>
          </p:nvPr>
        </p:nvSpPr>
        <p:spPr>
          <a:xfrm>
            <a:off x="-1116632" y="0"/>
            <a:ext cx="6462713" cy="1143000"/>
          </a:xfrm>
        </p:spPr>
        <p:txBody>
          <a:bodyPr>
            <a:noAutofit/>
          </a:bodyPr>
          <a:lstStyle/>
          <a:p>
            <a:pPr>
              <a:defRPr/>
            </a:pPr>
            <a:r>
              <a:rPr lang="zh-TW" altLang="en-US" sz="7200" b="1" dirty="0" smtClean="0">
                <a:solidFill>
                  <a:srgbClr val="1074CE"/>
                </a:solidFill>
                <a:effectLst>
                  <a:outerShdw blurRad="38100" dist="38100" dir="2700000" algn="tl">
                    <a:srgbClr val="C0C0C0"/>
                  </a:outerShdw>
                </a:effectLst>
                <a:latin typeface="Arial" charset="0"/>
                <a:ea typeface="標楷體" pitchFamily="65" charset="-120"/>
                <a:cs typeface="Arial" charset="0"/>
              </a:rPr>
              <a:t>資產配置</a:t>
            </a:r>
          </a:p>
        </p:txBody>
      </p:sp>
      <p:pic>
        <p:nvPicPr>
          <p:cNvPr id="21506" name="圖片 2" descr="Mercedes-Benz_logo.gif"/>
          <p:cNvPicPr>
            <a:picLocks noChangeAspect="1"/>
          </p:cNvPicPr>
          <p:nvPr/>
        </p:nvPicPr>
        <p:blipFill>
          <a:blip r:embed="rId3"/>
          <a:srcRect/>
          <a:stretch>
            <a:fillRect/>
          </a:stretch>
        </p:blipFill>
        <p:spPr bwMode="auto">
          <a:xfrm>
            <a:off x="2411413" y="952500"/>
            <a:ext cx="5905500" cy="5905500"/>
          </a:xfrm>
          <a:prstGeom prst="rect">
            <a:avLst/>
          </a:prstGeom>
          <a:noFill/>
          <a:ln w="9525">
            <a:noFill/>
            <a:miter lim="800000"/>
            <a:headEnd/>
            <a:tailEnd/>
          </a:ln>
        </p:spPr>
      </p:pic>
      <p:sp>
        <p:nvSpPr>
          <p:cNvPr id="43013" name="文字方塊 11"/>
          <p:cNvSpPr txBox="1">
            <a:spLocks noChangeArrowheads="1"/>
          </p:cNvSpPr>
          <p:nvPr/>
        </p:nvSpPr>
        <p:spPr bwMode="auto">
          <a:xfrm>
            <a:off x="3203575" y="2565400"/>
            <a:ext cx="2484438" cy="1006475"/>
          </a:xfrm>
          <a:prstGeom prst="rect">
            <a:avLst/>
          </a:prstGeom>
          <a:noFill/>
          <a:ln w="9525">
            <a:noFill/>
            <a:miter lim="800000"/>
            <a:headEnd/>
            <a:tailEnd/>
          </a:ln>
        </p:spPr>
        <p:txBody>
          <a:bodyPr>
            <a:spAutoFit/>
          </a:bodyPr>
          <a:lstStyle/>
          <a:p>
            <a:r>
              <a:rPr lang="zh-TW" altLang="en-US" sz="6000">
                <a:solidFill>
                  <a:schemeClr val="tx1"/>
                </a:solidFill>
                <a:ea typeface="標楷體" pitchFamily="65" charset="-120"/>
              </a:rPr>
              <a:t>美元</a:t>
            </a:r>
          </a:p>
        </p:txBody>
      </p:sp>
      <p:sp>
        <p:nvSpPr>
          <p:cNvPr id="43014" name="文字方塊 14"/>
          <p:cNvSpPr txBox="1">
            <a:spLocks noChangeArrowheads="1"/>
          </p:cNvSpPr>
          <p:nvPr/>
        </p:nvSpPr>
        <p:spPr bwMode="auto">
          <a:xfrm>
            <a:off x="4427538" y="5013325"/>
            <a:ext cx="2676525" cy="1004888"/>
          </a:xfrm>
          <a:prstGeom prst="rect">
            <a:avLst/>
          </a:prstGeom>
          <a:noFill/>
          <a:ln w="9525">
            <a:noFill/>
            <a:miter lim="800000"/>
            <a:headEnd/>
            <a:tailEnd/>
          </a:ln>
        </p:spPr>
        <p:txBody>
          <a:bodyPr>
            <a:spAutoFit/>
          </a:bodyPr>
          <a:lstStyle/>
          <a:p>
            <a:r>
              <a:rPr lang="zh-TW" altLang="en-US" sz="6000">
                <a:solidFill>
                  <a:schemeClr val="tx1"/>
                </a:solidFill>
                <a:ea typeface="標楷體" pitchFamily="65" charset="-120"/>
              </a:rPr>
              <a:t>台幣</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Effect transition="in" filter="slide(fromBottom)">
                                      <p:cBhvr>
                                        <p:cTn id="7" dur="500"/>
                                        <p:tgtEl>
                                          <p:spTgt spid="430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3013"/>
                                        </p:tgtEl>
                                        <p:attrNameLst>
                                          <p:attrName>style.visibility</p:attrName>
                                        </p:attrNameLst>
                                      </p:cBhvr>
                                      <p:to>
                                        <p:strVal val="visible"/>
                                      </p:to>
                                    </p:set>
                                    <p:animEffect transition="in" filter="slide(fromBottom)">
                                      <p:cBhvr>
                                        <p:cTn id="12"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P spid="430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9" descr="14095866z"/>
          <p:cNvPicPr>
            <a:picLocks noChangeAspect="1" noChangeArrowheads="1"/>
          </p:cNvPicPr>
          <p:nvPr/>
        </p:nvPicPr>
        <p:blipFill>
          <a:blip r:embed="rId3">
            <a:lum bright="24000" contrast="-24000"/>
          </a:blip>
          <a:srcRect/>
          <a:stretch>
            <a:fillRect/>
          </a:stretch>
        </p:blipFill>
        <p:spPr bwMode="auto">
          <a:xfrm>
            <a:off x="0" y="0"/>
            <a:ext cx="9144000" cy="6858000"/>
          </a:xfrm>
          <a:prstGeom prst="rect">
            <a:avLst/>
          </a:prstGeom>
          <a:noFill/>
          <a:ln w="9525">
            <a:noFill/>
            <a:miter lim="800000"/>
            <a:headEnd/>
            <a:tailEnd/>
          </a:ln>
        </p:spPr>
      </p:pic>
      <p:sp>
        <p:nvSpPr>
          <p:cNvPr id="22530" name="Shape 152"/>
          <p:cNvSpPr>
            <a:spLocks noChangeArrowheads="1"/>
          </p:cNvSpPr>
          <p:nvPr/>
        </p:nvSpPr>
        <p:spPr bwMode="auto">
          <a:xfrm>
            <a:off x="0" y="4286250"/>
            <a:ext cx="7351713" cy="1639888"/>
          </a:xfrm>
          <a:prstGeom prst="rect">
            <a:avLst/>
          </a:prstGeom>
          <a:solidFill>
            <a:srgbClr val="FFFFFF">
              <a:alpha val="54901"/>
            </a:srgbClr>
          </a:solidFill>
          <a:ln w="9525">
            <a:noFill/>
            <a:miter lim="800000"/>
            <a:headEnd/>
            <a:tailEnd/>
          </a:ln>
        </p:spPr>
        <p:txBody>
          <a:bodyPr lIns="91425" tIns="91425" rIns="91425" bIns="91425" anchor="ctr"/>
          <a:lstStyle/>
          <a:p>
            <a:endParaRPr kumimoji="0" lang="zh-TW" altLang="zh-TW"/>
          </a:p>
        </p:txBody>
      </p:sp>
      <p:sp>
        <p:nvSpPr>
          <p:cNvPr id="22531" name="Shape 153"/>
          <p:cNvSpPr txBox="1">
            <a:spLocks noGrp="1"/>
          </p:cNvSpPr>
          <p:nvPr>
            <p:ph type="title"/>
          </p:nvPr>
        </p:nvSpPr>
        <p:spPr>
          <a:xfrm>
            <a:off x="777875" y="5013325"/>
            <a:ext cx="5795963" cy="736600"/>
          </a:xfrm>
        </p:spPr>
        <p:txBody>
          <a:bodyPr>
            <a:normAutofit fontScale="90000"/>
          </a:bodyPr>
          <a:lstStyle/>
          <a:p>
            <a:pPr eaLnBrk="1" hangingPunct="1">
              <a:spcBef>
                <a:spcPct val="0"/>
              </a:spcBef>
              <a:buClr>
                <a:srgbClr val="97ABBC"/>
              </a:buClr>
              <a:buFont typeface="Times New Roman" pitchFamily="18" charset="0"/>
              <a:buNone/>
            </a:pPr>
            <a:r>
              <a:rPr lang="zh-TW" altLang="en-US" sz="7200" smtClean="0">
                <a:solidFill>
                  <a:srgbClr val="002060"/>
                </a:solidFill>
                <a:latin typeface="Wingdings 2" pitchFamily="18" charset="2"/>
                <a:ea typeface="標楷體" pitchFamily="65" charset="-120"/>
                <a:cs typeface="Raleway"/>
                <a:sym typeface="Times New Roman" pitchFamily="18" charset="0"/>
              </a:rPr>
              <a:t>美金趨勢</a:t>
            </a:r>
          </a:p>
        </p:txBody>
      </p:sp>
      <p:sp>
        <p:nvSpPr>
          <p:cNvPr id="22532" name="Shape 155"/>
          <p:cNvSpPr>
            <a:spLocks noChangeArrowheads="1"/>
          </p:cNvSpPr>
          <p:nvPr/>
        </p:nvSpPr>
        <p:spPr bwMode="auto">
          <a:xfrm>
            <a:off x="3676650" y="5926138"/>
            <a:ext cx="1836738" cy="103187"/>
          </a:xfrm>
          <a:prstGeom prst="rect">
            <a:avLst/>
          </a:prstGeom>
          <a:solidFill>
            <a:srgbClr val="FF9715"/>
          </a:solidFill>
          <a:ln w="9525">
            <a:noFill/>
            <a:miter lim="800000"/>
            <a:headEnd/>
            <a:tailEnd/>
          </a:ln>
        </p:spPr>
        <p:txBody>
          <a:bodyPr lIns="91425" tIns="91425" rIns="91425" bIns="91425" anchor="ctr"/>
          <a:lstStyle/>
          <a:p>
            <a:endParaRPr kumimoji="0" lang="zh-TW" altLang="zh-TW"/>
          </a:p>
        </p:txBody>
      </p:sp>
      <p:sp>
        <p:nvSpPr>
          <p:cNvPr id="22533" name="Shape 156"/>
          <p:cNvSpPr>
            <a:spLocks noChangeArrowheads="1"/>
          </p:cNvSpPr>
          <p:nvPr/>
        </p:nvSpPr>
        <p:spPr bwMode="auto">
          <a:xfrm>
            <a:off x="5514975" y="5926138"/>
            <a:ext cx="1836738" cy="103187"/>
          </a:xfrm>
          <a:prstGeom prst="rect">
            <a:avLst/>
          </a:prstGeom>
          <a:solidFill>
            <a:srgbClr val="F20253"/>
          </a:solidFill>
          <a:ln w="9525">
            <a:noFill/>
            <a:miter lim="800000"/>
            <a:headEnd/>
            <a:tailEnd/>
          </a:ln>
        </p:spPr>
        <p:txBody>
          <a:bodyPr lIns="91425" tIns="91425" rIns="91425" bIns="91425" anchor="ctr"/>
          <a:lstStyle/>
          <a:p>
            <a:endParaRPr kumimoji="0" lang="zh-TW" altLang="zh-TW"/>
          </a:p>
        </p:txBody>
      </p:sp>
      <p:sp>
        <p:nvSpPr>
          <p:cNvPr id="22534" name="Shape 157"/>
          <p:cNvSpPr>
            <a:spLocks noChangeArrowheads="1"/>
          </p:cNvSpPr>
          <p:nvPr/>
        </p:nvSpPr>
        <p:spPr bwMode="auto">
          <a:xfrm>
            <a:off x="0" y="5926138"/>
            <a:ext cx="1838325" cy="103187"/>
          </a:xfrm>
          <a:prstGeom prst="rect">
            <a:avLst/>
          </a:prstGeom>
          <a:solidFill>
            <a:srgbClr val="7ECEFD"/>
          </a:solidFill>
          <a:ln w="9525">
            <a:noFill/>
            <a:miter lim="800000"/>
            <a:headEnd/>
            <a:tailEnd/>
          </a:ln>
        </p:spPr>
        <p:txBody>
          <a:bodyPr lIns="91425" tIns="91425" rIns="91425" bIns="91425" anchor="ctr"/>
          <a:lstStyle/>
          <a:p>
            <a:endParaRPr kumimoji="0" lang="zh-TW" altLang="zh-TW"/>
          </a:p>
        </p:txBody>
      </p:sp>
      <p:sp>
        <p:nvSpPr>
          <p:cNvPr id="22535" name="Shape 158"/>
          <p:cNvSpPr>
            <a:spLocks noChangeArrowheads="1"/>
          </p:cNvSpPr>
          <p:nvPr/>
        </p:nvSpPr>
        <p:spPr bwMode="auto">
          <a:xfrm>
            <a:off x="1838325" y="5926138"/>
            <a:ext cx="1836738" cy="103187"/>
          </a:xfrm>
          <a:prstGeom prst="rect">
            <a:avLst/>
          </a:prstGeom>
          <a:solidFill>
            <a:srgbClr val="2185C5"/>
          </a:solidFill>
          <a:ln w="9525">
            <a:noFill/>
            <a:miter lim="800000"/>
            <a:headEnd/>
            <a:tailEnd/>
          </a:ln>
        </p:spPr>
        <p:txBody>
          <a:bodyPr lIns="91425" tIns="91425" rIns="91425" bIns="91425" anchor="ctr"/>
          <a:lstStyle/>
          <a:p>
            <a:endParaRPr kumimoji="0" lang="zh-TW" altLang="zh-TW"/>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08520" y="-23046"/>
            <a:ext cx="9634372" cy="1143000"/>
          </a:xfrm>
          <a:prstGeom prst="rect">
            <a:avLst/>
          </a:prstGeom>
          <a:noFill/>
          <a:ln w="9525">
            <a:noFill/>
            <a:round/>
            <a:headEnd/>
            <a:tailEnd/>
          </a:ln>
        </p:spPr>
        <p:txBody>
          <a:bodyPr lIns="90000" tIns="46800" rIns="90000" bIns="46800" anchor="ctr"/>
          <a:lstStyle/>
          <a:p>
            <a: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US" sz="7200" b="1" dirty="0" smtClean="0">
                <a:solidFill>
                  <a:srgbClr val="1074CE"/>
                </a:solidFill>
                <a:effectLst>
                  <a:outerShdw blurRad="38100" dist="38100" dir="2700000" algn="tl">
                    <a:srgbClr val="C0C0C0"/>
                  </a:outerShdw>
                </a:effectLst>
                <a:latin typeface="Wingdings 2" pitchFamily="18" charset="2"/>
                <a:ea typeface="標楷體" pitchFamily="65" charset="-120"/>
              </a:rPr>
              <a:t>國際主要八大流通</a:t>
            </a:r>
            <a:r>
              <a:rPr lang="zh-TW" altLang="en-US" sz="7200" b="1" dirty="0">
                <a:solidFill>
                  <a:srgbClr val="1074CE"/>
                </a:solidFill>
                <a:effectLst>
                  <a:outerShdw blurRad="38100" dist="38100" dir="2700000" algn="tl">
                    <a:srgbClr val="C0C0C0"/>
                  </a:outerShdw>
                </a:effectLst>
                <a:latin typeface="Wingdings 2" pitchFamily="18" charset="2"/>
                <a:ea typeface="標楷體" pitchFamily="65" charset="-120"/>
              </a:rPr>
              <a:t>貨幣</a:t>
            </a:r>
            <a:endParaRPr lang="zh-TW" altLang="zh-TW" sz="7200" b="1" dirty="0">
              <a:solidFill>
                <a:srgbClr val="1074CE"/>
              </a:solidFill>
              <a:effectLst>
                <a:outerShdw blurRad="38100" dist="38100" dir="2700000" algn="tl">
                  <a:srgbClr val="C0C0C0"/>
                </a:outerShdw>
              </a:effectLst>
              <a:latin typeface="Wingdings 2" pitchFamily="18" charset="2"/>
              <a:ea typeface="標楷體" pitchFamily="65" charset="-120"/>
            </a:endParaRPr>
          </a:p>
        </p:txBody>
      </p:sp>
      <p:pic>
        <p:nvPicPr>
          <p:cNvPr id="5" name="圖片 4" descr="螢幕快照 2017-09-10 下午5.38.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268760"/>
            <a:ext cx="7128792" cy="5049802"/>
          </a:xfrm>
          <a:prstGeom prst="rect">
            <a:avLst/>
          </a:prstGeom>
        </p:spPr>
      </p:pic>
    </p:spTree>
    <p:extLst>
      <p:ext uri="{BB962C8B-B14F-4D97-AF65-F5344CB8AC3E}">
        <p14:creationId xmlns:p14="http://schemas.microsoft.com/office/powerpoint/2010/main" val="3236156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l="3744" t="7522" r="3340" b="6280"/>
          <a:stretch/>
        </p:blipFill>
        <p:spPr>
          <a:xfrm>
            <a:off x="395536" y="476672"/>
            <a:ext cx="8496300" cy="4775200"/>
          </a:xfrm>
          <a:prstGeom prst="rect">
            <a:avLst/>
          </a:prstGeom>
        </p:spPr>
      </p:pic>
      <p:sp>
        <p:nvSpPr>
          <p:cNvPr id="3" name="文字方塊 2"/>
          <p:cNvSpPr txBox="1"/>
          <p:nvPr/>
        </p:nvSpPr>
        <p:spPr>
          <a:xfrm>
            <a:off x="539552" y="5445224"/>
            <a:ext cx="8604448" cy="1107996"/>
          </a:xfrm>
          <a:prstGeom prst="rect">
            <a:avLst/>
          </a:prstGeom>
          <a:noFill/>
        </p:spPr>
        <p:txBody>
          <a:bodyPr wrap="square" rtlCol="0">
            <a:spAutoFit/>
          </a:bodyPr>
          <a:lstStyle/>
          <a:p>
            <a:r>
              <a:rPr lang="zh-TW" altLang="en-US" sz="6600" dirty="0">
                <a:solidFill>
                  <a:schemeClr val="tx1"/>
                </a:solidFill>
                <a:latin typeface="文鼎甜妞體B" charset="0"/>
                <a:ea typeface="文鼎甜妞體B" charset="0"/>
                <a:cs typeface="文鼎甜妞體B" charset="0"/>
              </a:rPr>
              <a:t>縮表</a:t>
            </a:r>
            <a:r>
              <a:rPr lang="en-US" altLang="zh-TW" sz="6600" dirty="0">
                <a:solidFill>
                  <a:schemeClr val="tx1"/>
                </a:solidFill>
                <a:latin typeface="文鼎甜妞體B" charset="0"/>
                <a:ea typeface="文鼎甜妞體B" charset="0"/>
                <a:cs typeface="文鼎甜妞體B" charset="0"/>
              </a:rPr>
              <a:t>=</a:t>
            </a:r>
            <a:r>
              <a:rPr lang="zh-TW" altLang="en-US" sz="6600" dirty="0">
                <a:solidFill>
                  <a:schemeClr val="tx1"/>
                </a:solidFill>
                <a:latin typeface="文鼎甜妞體B" charset="0"/>
                <a:ea typeface="文鼎甜妞體B" charset="0"/>
                <a:cs typeface="文鼎甜妞體B" charset="0"/>
              </a:rPr>
              <a:t>緊縮資產負債表</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p:cNvSpPr>
          <p:nvPr/>
        </p:nvSpPr>
        <p:spPr bwMode="auto">
          <a:xfrm>
            <a:off x="0" y="5877272"/>
            <a:ext cx="9001000" cy="1079500"/>
          </a:xfrm>
          <a:prstGeom prst="rect">
            <a:avLst/>
          </a:prstGeom>
          <a:noFill/>
          <a:ln w="9525">
            <a:noFill/>
            <a:miter lim="800000"/>
            <a:headEnd/>
            <a:tailEnd/>
          </a:ln>
        </p:spPr>
        <p:txBody>
          <a:bodyPr anchor="ctr"/>
          <a:lstStyle/>
          <a:p>
            <a:pPr marL="285750" indent="-285750" defTabSz="457200">
              <a:spcBef>
                <a:spcPct val="20000"/>
              </a:spcBef>
              <a:spcAft>
                <a:spcPts val="600"/>
              </a:spcAft>
              <a:buClr>
                <a:srgbClr val="1287C3"/>
              </a:buClr>
              <a:buSzPct val="145000"/>
              <a:buFont typeface="Arial" charset="0"/>
              <a:buNone/>
              <a:defRPr/>
            </a:pPr>
            <a:r>
              <a:rPr kumimoji="0" lang="zh-TW" altLang="en-US" sz="4400" dirty="0">
                <a:solidFill>
                  <a:schemeClr val="tx1"/>
                </a:solidFill>
                <a:latin typeface="標楷體" pitchFamily="65" charset="-120"/>
                <a:ea typeface="標楷體" pitchFamily="65" charset="-120"/>
              </a:rPr>
              <a:t>    </a:t>
            </a:r>
            <a:r>
              <a:rPr kumimoji="0" lang="zh-TW" altLang="en-US" sz="4400" b="1" dirty="0" smtClean="0">
                <a:solidFill>
                  <a:srgbClr val="1074CE"/>
                </a:solidFill>
                <a:effectLst>
                  <a:outerShdw blurRad="38100" dist="38100" dir="2700000" algn="tl">
                    <a:srgbClr val="C0C0C0"/>
                  </a:outerShdw>
                </a:effectLst>
                <a:latin typeface="標楷體" pitchFamily="65" charset="-120"/>
                <a:ea typeface="標楷體" pitchFamily="65" charset="-120"/>
              </a:rPr>
              <a:t>我就是我</a:t>
            </a:r>
            <a:r>
              <a:rPr kumimoji="0" lang="en-US" altLang="zh-TW" sz="4400" b="1" dirty="0" smtClean="0">
                <a:solidFill>
                  <a:srgbClr val="1074CE"/>
                </a:solidFill>
                <a:effectLst>
                  <a:outerShdw blurRad="38100" dist="38100" dir="2700000" algn="tl">
                    <a:srgbClr val="C0C0C0"/>
                  </a:outerShdw>
                </a:effectLst>
                <a:latin typeface="標楷體" pitchFamily="65" charset="-120"/>
                <a:ea typeface="標楷體" pitchFamily="65" charset="-120"/>
              </a:rPr>
              <a:t> </a:t>
            </a:r>
            <a:r>
              <a:rPr kumimoji="0" lang="zh-TW" altLang="zh-TW" sz="4400" b="1" dirty="0" smtClean="0">
                <a:solidFill>
                  <a:srgbClr val="1074CE"/>
                </a:solidFill>
                <a:effectLst>
                  <a:outerShdw blurRad="38100" dist="38100" dir="2700000" algn="tl">
                    <a:srgbClr val="C0C0C0"/>
                  </a:outerShdw>
                </a:effectLst>
                <a:latin typeface="標楷體" pitchFamily="65" charset="-120"/>
                <a:ea typeface="標楷體" pitchFamily="65" charset="-120"/>
              </a:rPr>
              <a:t>真心就</a:t>
            </a:r>
            <a:r>
              <a:rPr kumimoji="0" lang="zh-TW" altLang="zh-TW" sz="4400" b="1" dirty="0">
                <a:solidFill>
                  <a:srgbClr val="1074CE"/>
                </a:solidFill>
                <a:effectLst>
                  <a:outerShdw blurRad="38100" dist="38100" dir="2700000" algn="tl">
                    <a:srgbClr val="C0C0C0"/>
                  </a:outerShdw>
                </a:effectLst>
                <a:latin typeface="標楷體" pitchFamily="65" charset="-120"/>
                <a:ea typeface="標楷體" pitchFamily="65" charset="-120"/>
              </a:rPr>
              <a:t>能克服一切!</a:t>
            </a:r>
            <a:r>
              <a:rPr kumimoji="0" lang="en-US" altLang="zh-TW" sz="4400" dirty="0">
                <a:solidFill>
                  <a:srgbClr val="2C618B"/>
                </a:solidFill>
                <a:latin typeface="標楷體" pitchFamily="65" charset="-120"/>
                <a:ea typeface="標楷體" pitchFamily="65" charset="-120"/>
              </a:rPr>
              <a:t> </a:t>
            </a:r>
          </a:p>
        </p:txBody>
      </p:sp>
      <p:sp>
        <p:nvSpPr>
          <p:cNvPr id="41998" name="Rectangle 14"/>
          <p:cNvSpPr>
            <a:spLocks noChangeArrowheads="1"/>
          </p:cNvSpPr>
          <p:nvPr/>
        </p:nvSpPr>
        <p:spPr bwMode="auto">
          <a:xfrm>
            <a:off x="-324544" y="11606"/>
            <a:ext cx="9828584" cy="1015663"/>
          </a:xfrm>
          <a:prstGeom prst="rect">
            <a:avLst/>
          </a:prstGeom>
          <a:noFill/>
          <a:ln w="9525">
            <a:noFill/>
            <a:miter lim="800000"/>
            <a:headEnd/>
            <a:tailEnd/>
          </a:ln>
          <a:effectLst/>
        </p:spPr>
        <p:txBody>
          <a:bodyPr wrap="square">
            <a:spAutoFit/>
          </a:bodyPr>
          <a:lstStyle/>
          <a:p>
            <a:pPr algn="ctr">
              <a:defRPr/>
            </a:pPr>
            <a:r>
              <a:rPr kumimoji="0" lang="en-US" altLang="zh-TW" sz="6000" b="1" dirty="0" smtClean="0">
                <a:solidFill>
                  <a:srgbClr val="F250C4"/>
                </a:solidFill>
                <a:effectLst>
                  <a:outerShdw blurRad="38100" dist="38100" dir="2700000" algn="tl">
                    <a:srgbClr val="C0C0C0"/>
                  </a:outerShdw>
                </a:effectLst>
                <a:latin typeface="文鼎甜妞體B"/>
                <a:ea typeface="文鼎甜妞體B"/>
                <a:cs typeface="文鼎甜妞體B"/>
              </a:rPr>
              <a:t>TP787 </a:t>
            </a:r>
            <a:r>
              <a:rPr kumimoji="0" lang="zh-TW" altLang="en-US" sz="6000" b="1" dirty="0" smtClean="0">
                <a:solidFill>
                  <a:srgbClr val="F250C4"/>
                </a:solidFill>
                <a:effectLst>
                  <a:outerShdw blurRad="38100" dist="38100" dir="2700000" algn="tl">
                    <a:srgbClr val="C0C0C0"/>
                  </a:outerShdw>
                </a:effectLst>
                <a:latin typeface="文鼎甜妞體B"/>
                <a:ea typeface="文鼎甜妞體B"/>
                <a:cs typeface="文鼎甜妞體B"/>
              </a:rPr>
              <a:t>北九區</a:t>
            </a:r>
            <a:r>
              <a:rPr kumimoji="0" lang="en-US" altLang="zh-TW" sz="6000" b="1" dirty="0" smtClean="0">
                <a:solidFill>
                  <a:srgbClr val="F250C4"/>
                </a:solidFill>
                <a:effectLst>
                  <a:outerShdw blurRad="38100" dist="38100" dir="2700000" algn="tl">
                    <a:srgbClr val="C0C0C0"/>
                  </a:outerShdw>
                </a:effectLst>
                <a:latin typeface="文鼎甜妞體B"/>
                <a:ea typeface="文鼎甜妞體B"/>
                <a:cs typeface="文鼎甜妞體B"/>
              </a:rPr>
              <a:t> </a:t>
            </a:r>
            <a:r>
              <a:rPr kumimoji="0" lang="zh-TW" altLang="en-US" sz="6000" b="1" dirty="0" smtClean="0">
                <a:solidFill>
                  <a:srgbClr val="F250C4"/>
                </a:solidFill>
                <a:effectLst>
                  <a:outerShdw blurRad="38100" dist="38100" dir="2700000" algn="tl">
                    <a:srgbClr val="C0C0C0"/>
                  </a:outerShdw>
                </a:effectLst>
                <a:latin typeface="文鼎甜妞體B"/>
                <a:ea typeface="文鼎甜妞體B"/>
                <a:cs typeface="文鼎甜妞體B"/>
              </a:rPr>
              <a:t>富尊通訊處</a:t>
            </a:r>
            <a:endParaRPr kumimoji="0" lang="zh-TW" altLang="en-US" sz="6000" b="1" dirty="0">
              <a:solidFill>
                <a:srgbClr val="F250C4"/>
              </a:solidFill>
              <a:effectLst>
                <a:outerShdw blurRad="38100" dist="38100" dir="2700000" algn="tl">
                  <a:srgbClr val="C0C0C0"/>
                </a:outerShdw>
              </a:effectLst>
              <a:latin typeface="文鼎甜妞體B"/>
              <a:ea typeface="文鼎甜妞體B"/>
              <a:cs typeface="文鼎甜妞體B"/>
            </a:endParaRPr>
          </a:p>
        </p:txBody>
      </p:sp>
      <p:sp>
        <p:nvSpPr>
          <p:cNvPr id="12" name="Rectangle 3"/>
          <p:cNvSpPr txBox="1">
            <a:spLocks/>
          </p:cNvSpPr>
          <p:nvPr/>
        </p:nvSpPr>
        <p:spPr bwMode="auto">
          <a:xfrm>
            <a:off x="3638550" y="1196752"/>
            <a:ext cx="55054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defTabSz="914400">
              <a:spcBef>
                <a:spcPct val="20000"/>
              </a:spcBef>
              <a:spcAft>
                <a:spcPts val="600"/>
              </a:spcAft>
              <a:buFont typeface="Arial" charset="0"/>
              <a:buNone/>
            </a:pPr>
            <a:r>
              <a:rPr kumimoji="0" lang="zh-TW" altLang="en-US" sz="3000" b="1" dirty="0">
                <a:latin typeface="標楷體" charset="0"/>
                <a:ea typeface="標楷體" charset="0"/>
                <a:cs typeface="標楷體" charset="0"/>
              </a:rPr>
              <a:t>姓名</a:t>
            </a:r>
            <a:r>
              <a:rPr kumimoji="0" lang="en-US" altLang="zh-TW" sz="3000" b="1" dirty="0">
                <a:latin typeface="標楷體" charset="0"/>
                <a:ea typeface="標楷體" charset="0"/>
                <a:cs typeface="標楷體" charset="0"/>
              </a:rPr>
              <a:t>:</a:t>
            </a:r>
            <a:r>
              <a:rPr kumimoji="0" lang="zh-TW" altLang="en-US" sz="3000" b="1" dirty="0">
                <a:latin typeface="標楷體" charset="0"/>
                <a:ea typeface="標楷體" charset="0"/>
                <a:cs typeface="標楷體" charset="0"/>
              </a:rPr>
              <a:t>林佳慧</a:t>
            </a:r>
            <a:r>
              <a:rPr kumimoji="0" lang="en-US" altLang="zh-TW" sz="3000" b="1" dirty="0">
                <a:latin typeface="標楷體" charset="0"/>
                <a:ea typeface="標楷體" charset="0"/>
                <a:cs typeface="標楷體" charset="0"/>
              </a:rPr>
              <a:t>(</a:t>
            </a:r>
            <a:r>
              <a:rPr kumimoji="0" lang="zh-TW" altLang="en-US" sz="3000" b="1" dirty="0">
                <a:latin typeface="標楷體" charset="0"/>
                <a:ea typeface="標楷體" charset="0"/>
                <a:cs typeface="標楷體" charset="0"/>
              </a:rPr>
              <a:t>土土</a:t>
            </a:r>
            <a:r>
              <a:rPr kumimoji="0" lang="en-US" altLang="zh-TW" sz="3000" b="1" dirty="0">
                <a:latin typeface="標楷體" charset="0"/>
                <a:ea typeface="標楷體" charset="0"/>
                <a:cs typeface="標楷體" charset="0"/>
              </a:rPr>
              <a:t>) </a:t>
            </a:r>
            <a:endParaRPr kumimoji="0" lang="zh-TW" altLang="en-US" sz="3000" b="1" dirty="0">
              <a:latin typeface="標楷體" charset="0"/>
              <a:ea typeface="標楷體" charset="0"/>
              <a:cs typeface="標楷體" charset="0"/>
            </a:endParaRPr>
          </a:p>
        </p:txBody>
      </p:sp>
      <p:sp>
        <p:nvSpPr>
          <p:cNvPr id="13" name="Rectangle 5"/>
          <p:cNvSpPr>
            <a:spLocks/>
          </p:cNvSpPr>
          <p:nvPr/>
        </p:nvSpPr>
        <p:spPr bwMode="auto">
          <a:xfrm>
            <a:off x="3635896" y="3789040"/>
            <a:ext cx="5683250" cy="873125"/>
          </a:xfrm>
          <a:prstGeom prst="rect">
            <a:avLst/>
          </a:prstGeom>
          <a:noFill/>
          <a:ln w="9525">
            <a:noFill/>
            <a:miter lim="800000"/>
            <a:headEnd/>
            <a:tailEnd/>
          </a:ln>
        </p:spPr>
        <p:txBody>
          <a:bodyPr anchor="ctr"/>
          <a:lstStyle/>
          <a:p>
            <a:pPr marL="285750" indent="-285750" fontAlgn="auto">
              <a:spcBef>
                <a:spcPct val="20000"/>
              </a:spcBef>
              <a:spcAft>
                <a:spcPts val="600"/>
              </a:spcAft>
              <a:buClr>
                <a:srgbClr val="1287C3"/>
              </a:buClr>
              <a:buSzPct val="145000"/>
              <a:defRPr/>
            </a:pPr>
            <a:r>
              <a:rPr kumimoji="0" lang="zh-TW" altLang="en-US" sz="3000" b="1" dirty="0">
                <a:latin typeface="標楷體" pitchFamily="65" charset="-120"/>
                <a:ea typeface="標楷體" pitchFamily="65" charset="-120"/>
                <a:cs typeface="+mn-cs"/>
              </a:rPr>
              <a:t>職稱</a:t>
            </a:r>
            <a:r>
              <a:rPr kumimoji="0" lang="en-US" altLang="zh-TW" sz="3000" dirty="0">
                <a:latin typeface="標楷體" pitchFamily="65" charset="-120"/>
                <a:ea typeface="標楷體" pitchFamily="65" charset="-120"/>
                <a:cs typeface="+mn-cs"/>
              </a:rPr>
              <a:t>:</a:t>
            </a:r>
            <a:r>
              <a:rPr kumimoji="0" lang="zh-TW" altLang="en-US" sz="3000" b="1" dirty="0">
                <a:latin typeface="標楷體" pitchFamily="65" charset="-120"/>
                <a:ea typeface="標楷體" pitchFamily="65" charset="-120"/>
                <a:cs typeface="+mn-cs"/>
              </a:rPr>
              <a:t>業務主任</a:t>
            </a:r>
            <a:r>
              <a:rPr kumimoji="0" lang="en-US" altLang="zh-TW" sz="3000" b="1" dirty="0">
                <a:latin typeface="標楷體" pitchFamily="65" charset="-120"/>
                <a:ea typeface="標楷體" pitchFamily="65" charset="-120"/>
                <a:cs typeface="+mn-cs"/>
              </a:rPr>
              <a:t> </a:t>
            </a:r>
            <a:r>
              <a:rPr kumimoji="0" lang="en-US" altLang="zh-TW" sz="3000" b="1" dirty="0">
                <a:latin typeface="+mj-ea"/>
                <a:ea typeface="+mj-ea"/>
                <a:cs typeface="+mn-cs"/>
              </a:rPr>
              <a:t>SP</a:t>
            </a:r>
          </a:p>
        </p:txBody>
      </p:sp>
      <p:sp>
        <p:nvSpPr>
          <p:cNvPr id="14" name="Rectangle 6"/>
          <p:cNvSpPr>
            <a:spLocks/>
          </p:cNvSpPr>
          <p:nvPr/>
        </p:nvSpPr>
        <p:spPr bwMode="auto">
          <a:xfrm>
            <a:off x="3635896" y="2420888"/>
            <a:ext cx="61198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a:spcBef>
                <a:spcPct val="20000"/>
              </a:spcBef>
              <a:spcAft>
                <a:spcPts val="600"/>
              </a:spcAft>
              <a:buClr>
                <a:srgbClr val="1287C3"/>
              </a:buClr>
              <a:buSzPct val="145000"/>
            </a:pPr>
            <a:r>
              <a:rPr kumimoji="0" lang="zh-TW" altLang="en-US" sz="3000" b="1" dirty="0">
                <a:latin typeface="標楷體" charset="0"/>
                <a:ea typeface="標楷體" charset="0"/>
                <a:cs typeface="標楷體" charset="0"/>
              </a:rPr>
              <a:t>學歷</a:t>
            </a:r>
            <a:r>
              <a:rPr kumimoji="0" lang="en-US" altLang="zh-TW" sz="3000" b="1" dirty="0">
                <a:latin typeface="標楷體" charset="0"/>
                <a:ea typeface="標楷體" charset="0"/>
                <a:cs typeface="標楷體" charset="0"/>
              </a:rPr>
              <a:t>:</a:t>
            </a:r>
            <a:r>
              <a:rPr kumimoji="0" lang="zh-TW" altLang="en-US" sz="3000" b="1" dirty="0">
                <a:latin typeface="標楷體" charset="0"/>
                <a:ea typeface="標楷體" charset="0"/>
                <a:cs typeface="標楷體" charset="0"/>
              </a:rPr>
              <a:t>中原大學應華系畢</a:t>
            </a:r>
            <a:endParaRPr kumimoji="0" lang="en-US" altLang="zh-TW" sz="3000" b="1" dirty="0">
              <a:latin typeface="標楷體" charset="0"/>
              <a:ea typeface="標楷體" charset="0"/>
              <a:cs typeface="標楷體" charset="0"/>
            </a:endParaRPr>
          </a:p>
        </p:txBody>
      </p:sp>
      <p:sp>
        <p:nvSpPr>
          <p:cNvPr id="15" name="Rectangle 6"/>
          <p:cNvSpPr>
            <a:spLocks/>
          </p:cNvSpPr>
          <p:nvPr/>
        </p:nvSpPr>
        <p:spPr bwMode="auto">
          <a:xfrm>
            <a:off x="3635896" y="3068960"/>
            <a:ext cx="59118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a:spcBef>
                <a:spcPct val="20000"/>
              </a:spcBef>
              <a:spcAft>
                <a:spcPts val="600"/>
              </a:spcAft>
              <a:buClr>
                <a:srgbClr val="1287C3"/>
              </a:buClr>
              <a:buSzPct val="145000"/>
            </a:pPr>
            <a:r>
              <a:rPr kumimoji="0" lang="zh-TW" altLang="en-US" sz="3000" b="1" dirty="0">
                <a:latin typeface="標楷體" charset="0"/>
                <a:ea typeface="標楷體" charset="0"/>
                <a:cs typeface="標楷體" charset="0"/>
              </a:rPr>
              <a:t>證照</a:t>
            </a:r>
            <a:r>
              <a:rPr kumimoji="0" lang="en-US" altLang="zh-TW" sz="3000" b="1" dirty="0">
                <a:latin typeface="標楷體" charset="0"/>
                <a:ea typeface="標楷體" charset="0"/>
                <a:cs typeface="標楷體" charset="0"/>
              </a:rPr>
              <a:t>:</a:t>
            </a:r>
            <a:r>
              <a:rPr kumimoji="0" lang="zh-TW" altLang="en-US" sz="3000" b="1" dirty="0">
                <a:latin typeface="標楷體" charset="0"/>
                <a:ea typeface="標楷體" charset="0"/>
                <a:cs typeface="標楷體" charset="0"/>
              </a:rPr>
              <a:t>壽險</a:t>
            </a:r>
            <a:r>
              <a:rPr kumimoji="0" lang="en-US" altLang="zh-TW" sz="3000" b="1" dirty="0">
                <a:latin typeface="標楷體" charset="0"/>
                <a:ea typeface="標楷體" charset="0"/>
                <a:cs typeface="標楷體" charset="0"/>
              </a:rPr>
              <a:t> </a:t>
            </a:r>
            <a:r>
              <a:rPr kumimoji="0" lang="zh-TW" altLang="en-US" sz="3000" b="1" dirty="0">
                <a:latin typeface="標楷體" charset="0"/>
                <a:ea typeface="標楷體" charset="0"/>
                <a:cs typeface="標楷體" charset="0"/>
              </a:rPr>
              <a:t>產險</a:t>
            </a:r>
            <a:r>
              <a:rPr kumimoji="0" lang="en-US" altLang="zh-TW" sz="3000" b="1" dirty="0">
                <a:latin typeface="標楷體" charset="0"/>
                <a:ea typeface="標楷體" charset="0"/>
                <a:cs typeface="標楷體" charset="0"/>
              </a:rPr>
              <a:t> </a:t>
            </a:r>
            <a:r>
              <a:rPr kumimoji="0" lang="zh-TW" altLang="en-US" sz="3000" b="1" dirty="0">
                <a:latin typeface="標楷體" charset="0"/>
                <a:ea typeface="標楷體" charset="0"/>
                <a:cs typeface="標楷體" charset="0"/>
              </a:rPr>
              <a:t>外幣</a:t>
            </a:r>
            <a:r>
              <a:rPr kumimoji="0" lang="en-US" altLang="zh-TW" sz="3000" b="1" dirty="0">
                <a:latin typeface="標楷體" charset="0"/>
                <a:ea typeface="標楷體" charset="0"/>
                <a:cs typeface="標楷體" charset="0"/>
              </a:rPr>
              <a:t> </a:t>
            </a:r>
            <a:r>
              <a:rPr kumimoji="0" lang="zh-TW" altLang="en-US" sz="3000" b="1" dirty="0">
                <a:latin typeface="標楷體" charset="0"/>
                <a:ea typeface="標楷體" charset="0"/>
                <a:cs typeface="標楷體" charset="0"/>
              </a:rPr>
              <a:t>投資型</a:t>
            </a:r>
            <a:endParaRPr kumimoji="0" lang="en-US" altLang="zh-TW" sz="3000" b="1" dirty="0">
              <a:latin typeface="標楷體" charset="0"/>
              <a:ea typeface="標楷體" charset="0"/>
              <a:cs typeface="標楷體" charset="0"/>
            </a:endParaRPr>
          </a:p>
        </p:txBody>
      </p:sp>
      <p:sp>
        <p:nvSpPr>
          <p:cNvPr id="16" name="Rectangle 6"/>
          <p:cNvSpPr>
            <a:spLocks/>
          </p:cNvSpPr>
          <p:nvPr/>
        </p:nvSpPr>
        <p:spPr bwMode="auto">
          <a:xfrm>
            <a:off x="3635896" y="1700808"/>
            <a:ext cx="58674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285750" indent="-285750">
              <a:spcBef>
                <a:spcPct val="20000"/>
              </a:spcBef>
              <a:spcAft>
                <a:spcPts val="600"/>
              </a:spcAft>
              <a:buClr>
                <a:srgbClr val="1287C3"/>
              </a:buClr>
              <a:buSzPct val="145000"/>
            </a:pPr>
            <a:r>
              <a:rPr kumimoji="0" lang="zh-TW" altLang="en-US" sz="3000" b="1" dirty="0">
                <a:latin typeface="標楷體" charset="0"/>
                <a:ea typeface="標楷體" charset="0"/>
                <a:cs typeface="標楷體" charset="0"/>
              </a:rPr>
              <a:t>個性</a:t>
            </a:r>
            <a:r>
              <a:rPr kumimoji="0" lang="en-US" altLang="zh-TW" sz="3000" b="1" dirty="0">
                <a:latin typeface="標楷體" charset="0"/>
                <a:ea typeface="標楷體" charset="0"/>
                <a:cs typeface="標楷體" charset="0"/>
              </a:rPr>
              <a:t>:</a:t>
            </a:r>
            <a:r>
              <a:rPr kumimoji="0" lang="zh-TW" altLang="en-US" sz="3000" b="1" dirty="0">
                <a:latin typeface="標楷體" charset="0"/>
                <a:ea typeface="標楷體" charset="0"/>
                <a:cs typeface="標楷體" charset="0"/>
              </a:rPr>
              <a:t>活潑開朗、喜歡幫助他人 </a:t>
            </a:r>
            <a:endParaRPr kumimoji="0" lang="en-US" altLang="zh-TW" sz="3000" b="1" dirty="0">
              <a:latin typeface="標楷體" charset="0"/>
              <a:ea typeface="標楷體" charset="0"/>
              <a:cs typeface="標楷體" charset="0"/>
            </a:endParaRPr>
          </a:p>
        </p:txBody>
      </p:sp>
      <p:sp>
        <p:nvSpPr>
          <p:cNvPr id="20" name="Rectangle 6"/>
          <p:cNvSpPr>
            <a:spLocks/>
          </p:cNvSpPr>
          <p:nvPr/>
        </p:nvSpPr>
        <p:spPr bwMode="auto">
          <a:xfrm>
            <a:off x="3635896" y="4581128"/>
            <a:ext cx="5911850" cy="873125"/>
          </a:xfrm>
          <a:prstGeom prst="rect">
            <a:avLst/>
          </a:prstGeom>
          <a:noFill/>
          <a:ln w="9525">
            <a:noFill/>
            <a:miter lim="800000"/>
            <a:headEnd/>
            <a:tailEnd/>
          </a:ln>
        </p:spPr>
        <p:txBody>
          <a:bodyPr anchor="ctr"/>
          <a:lstStyle/>
          <a:p>
            <a:pPr marL="285750" indent="-285750" fontAlgn="auto">
              <a:spcBef>
                <a:spcPct val="20000"/>
              </a:spcBef>
              <a:spcAft>
                <a:spcPts val="600"/>
              </a:spcAft>
              <a:buClr>
                <a:srgbClr val="1287C3"/>
              </a:buClr>
              <a:buSzPct val="145000"/>
              <a:defRPr/>
            </a:pPr>
            <a:r>
              <a:rPr kumimoji="0" lang="zh-TW" altLang="en-US" sz="3000" b="1" dirty="0">
                <a:latin typeface="標楷體" pitchFamily="65" charset="-120"/>
                <a:ea typeface="標楷體" pitchFamily="65" charset="-120"/>
                <a:cs typeface="+mn-cs"/>
              </a:rPr>
              <a:t>紀錄</a:t>
            </a:r>
            <a:r>
              <a:rPr kumimoji="0" lang="en-US" altLang="zh-TW" sz="3000" b="1" dirty="0">
                <a:latin typeface="標楷體" pitchFamily="65" charset="-120"/>
                <a:ea typeface="標楷體" pitchFamily="65" charset="-120"/>
                <a:cs typeface="+mn-cs"/>
              </a:rPr>
              <a:t>: </a:t>
            </a:r>
            <a:r>
              <a:rPr kumimoji="0" lang="en-US" altLang="zh-TW" sz="3000" b="1" dirty="0" smtClean="0">
                <a:latin typeface="標楷體" pitchFamily="65" charset="-120"/>
                <a:ea typeface="標楷體" pitchFamily="65" charset="-120"/>
                <a:cs typeface="+mn-cs"/>
              </a:rPr>
              <a:t>2017 </a:t>
            </a:r>
            <a:r>
              <a:rPr kumimoji="0" lang="en-US" altLang="zh-TW" sz="3000" b="1" dirty="0" smtClean="0">
                <a:latin typeface="+mj-ea"/>
                <a:ea typeface="+mj-ea"/>
                <a:cs typeface="+mn-cs"/>
              </a:rPr>
              <a:t>MDRT  </a:t>
            </a:r>
            <a:r>
              <a:rPr kumimoji="0" lang="en-US" altLang="zh-TW" sz="3000" b="1" dirty="0">
                <a:latin typeface="+mj-ea"/>
                <a:ea typeface="+mj-ea"/>
                <a:cs typeface="+mn-cs"/>
              </a:rPr>
              <a:t>IDA  AQC</a:t>
            </a:r>
          </a:p>
        </p:txBody>
      </p:sp>
      <p:pic>
        <p:nvPicPr>
          <p:cNvPr id="11" name="圖片 2"/>
          <p:cNvPicPr>
            <a:picLocks noChangeAspect="1"/>
          </p:cNvPicPr>
          <p:nvPr/>
        </p:nvPicPr>
        <p:blipFill>
          <a:blip r:embed="rId3">
            <a:extLst>
              <a:ext uri="{28A0092B-C50C-407E-A947-70E740481C1C}">
                <a14:useLocalDpi xmlns:a14="http://schemas.microsoft.com/office/drawing/2010/main" val="0"/>
              </a:ext>
            </a:extLst>
          </a:blip>
          <a:srcRect l="6052" t="11229" r="5711" b="9972"/>
          <a:stretch>
            <a:fillRect/>
          </a:stretch>
        </p:blipFill>
        <p:spPr bwMode="auto">
          <a:xfrm>
            <a:off x="179512" y="908720"/>
            <a:ext cx="3228680" cy="525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ppt_y</p:attrName>
                                        </p:attrNameLst>
                                      </p:cBhvr>
                                      <p:tavLst>
                                        <p:tav tm="0">
                                          <p:val>
                                            <p:strVal val="#ppt_y+#ppt_h*1.125000"/>
                                          </p:val>
                                        </p:tav>
                                        <p:tav tm="100000">
                                          <p:val>
                                            <p:strVal val="#ppt_y"/>
                                          </p:val>
                                        </p:tav>
                                      </p:tavLst>
                                    </p:anim>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ppt_y</p:attrName>
                                        </p:attrNameLst>
                                      </p:cBhvr>
                                      <p:tavLst>
                                        <p:tav tm="0">
                                          <p:val>
                                            <p:strVal val="#ppt_y+#ppt_h*1.125000"/>
                                          </p:val>
                                        </p:tav>
                                        <p:tav tm="100000">
                                          <p:val>
                                            <p:strVal val="#ppt_y"/>
                                          </p:val>
                                        </p:tav>
                                      </p:tavLst>
                                    </p:anim>
                                    <p:animEffect transition="in" filter="wipe(up)">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slide(fromBottom)">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P spid="15" grpId="0"/>
      <p:bldP spid="16"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螢幕快照 2017-07-19 下午3.10.11.png"/>
          <p:cNvPicPr>
            <a:picLocks noChangeAspect="1"/>
          </p:cNvPicPr>
          <p:nvPr/>
        </p:nvPicPr>
        <p:blipFill rotWithShape="1">
          <a:blip r:embed="rId2">
            <a:extLst>
              <a:ext uri="{28A0092B-C50C-407E-A947-70E740481C1C}">
                <a14:useLocalDpi xmlns:a14="http://schemas.microsoft.com/office/drawing/2010/main" val="0"/>
              </a:ext>
            </a:extLst>
          </a:blip>
          <a:srcRect t="2078"/>
          <a:stretch/>
        </p:blipFill>
        <p:spPr>
          <a:xfrm>
            <a:off x="0" y="1556792"/>
            <a:ext cx="9144000" cy="4809038"/>
          </a:xfrm>
          <a:prstGeom prst="rect">
            <a:avLst/>
          </a:prstGeom>
        </p:spPr>
      </p:pic>
      <p:sp>
        <p:nvSpPr>
          <p:cNvPr id="5" name="Text Box 1"/>
          <p:cNvSpPr txBox="1">
            <a:spLocks noChangeArrowheads="1"/>
          </p:cNvSpPr>
          <p:nvPr/>
        </p:nvSpPr>
        <p:spPr bwMode="auto">
          <a:xfrm>
            <a:off x="-21812" y="0"/>
            <a:ext cx="9361488" cy="1143000"/>
          </a:xfrm>
          <a:prstGeom prst="rect">
            <a:avLst/>
          </a:prstGeom>
          <a:noFill/>
          <a:ln w="9525">
            <a:noFill/>
            <a:round/>
            <a:headEnd/>
            <a:tailEnd/>
          </a:ln>
        </p:spPr>
        <p:txBody>
          <a:bodyPr lIns="90000" tIns="46800" rIns="90000" bIns="46800" anchor="ct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US" sz="7200" b="1" dirty="0" smtClean="0">
                <a:solidFill>
                  <a:srgbClr val="1074CE"/>
                </a:solidFill>
                <a:effectLst>
                  <a:outerShdw blurRad="38100" dist="38100" dir="2700000" algn="tl">
                    <a:srgbClr val="C0C0C0"/>
                  </a:outerShdw>
                </a:effectLst>
                <a:latin typeface="Wingdings 2" pitchFamily="18" charset="2"/>
                <a:ea typeface="標楷體" pitchFamily="65" charset="-120"/>
              </a:rPr>
              <a:t>美國聯準會縮表說明</a:t>
            </a:r>
            <a:endParaRPr lang="zh-TW" altLang="zh-TW" sz="7200" b="1" dirty="0">
              <a:solidFill>
                <a:srgbClr val="1074CE"/>
              </a:solidFill>
              <a:effectLst>
                <a:outerShdw blurRad="38100" dist="38100" dir="2700000" algn="tl">
                  <a:srgbClr val="C0C0C0"/>
                </a:outerShdw>
              </a:effectLst>
              <a:latin typeface="Wingdings 2" pitchFamily="18" charset="2"/>
              <a:ea typeface="標楷體"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0" y="0"/>
            <a:ext cx="9361488" cy="1143000"/>
          </a:xfrm>
          <a:prstGeom prst="rect">
            <a:avLst/>
          </a:prstGeom>
          <a:noFill/>
          <a:ln w="9525">
            <a:noFill/>
            <a:round/>
            <a:headEnd/>
            <a:tailEnd/>
          </a:ln>
        </p:spPr>
        <p:txBody>
          <a:bodyPr lIns="90000" tIns="46800" rIns="90000" bIns="46800" anchor="ct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US" sz="7200" b="1" dirty="0" smtClean="0">
                <a:solidFill>
                  <a:srgbClr val="1074CE"/>
                </a:solidFill>
                <a:effectLst>
                  <a:outerShdw blurRad="38100" dist="38100" dir="2700000" algn="tl">
                    <a:srgbClr val="C0C0C0"/>
                  </a:outerShdw>
                </a:effectLst>
                <a:latin typeface="Wingdings 2" pitchFamily="18" charset="2"/>
                <a:ea typeface="標楷體" pitchFamily="65" charset="-120"/>
              </a:rPr>
              <a:t>縮表對市場影響</a:t>
            </a:r>
            <a:endParaRPr lang="zh-TW" altLang="zh-TW" sz="7200" b="1" dirty="0">
              <a:solidFill>
                <a:srgbClr val="1074CE"/>
              </a:solidFill>
              <a:effectLst>
                <a:outerShdw blurRad="38100" dist="38100" dir="2700000" algn="tl">
                  <a:srgbClr val="C0C0C0"/>
                </a:outerShdw>
              </a:effectLst>
              <a:latin typeface="Wingdings 2" pitchFamily="18" charset="2"/>
              <a:ea typeface="標楷體" pitchFamily="65" charset="-120"/>
            </a:endParaRPr>
          </a:p>
        </p:txBody>
      </p:sp>
      <p:sp>
        <p:nvSpPr>
          <p:cNvPr id="2" name="文字方塊 1"/>
          <p:cNvSpPr txBox="1"/>
          <p:nvPr/>
        </p:nvSpPr>
        <p:spPr>
          <a:xfrm>
            <a:off x="539552" y="1628800"/>
            <a:ext cx="8064896" cy="1077218"/>
          </a:xfrm>
          <a:prstGeom prst="rect">
            <a:avLst/>
          </a:prstGeom>
          <a:noFill/>
        </p:spPr>
        <p:txBody>
          <a:bodyPr wrap="square" rtlCol="0">
            <a:spAutoFit/>
          </a:bodyPr>
          <a:lstStyle/>
          <a:p>
            <a:r>
              <a:rPr kumimoji="1" lang="zh-TW" altLang="en-US" sz="3200" dirty="0" smtClean="0">
                <a:solidFill>
                  <a:srgbClr val="FF0000"/>
                </a:solidFill>
                <a:latin typeface="DFKai-SB"/>
                <a:ea typeface="DFKai-SB"/>
                <a:cs typeface="DFKai-SB"/>
                <a:sym typeface="Wingdings"/>
              </a:rPr>
              <a:t>停止購債</a:t>
            </a:r>
            <a:r>
              <a:rPr kumimoji="1" lang="zh-TW" altLang="en-US" sz="3200" dirty="0" smtClean="0">
                <a:latin typeface="DFKai-SB"/>
                <a:ea typeface="DFKai-SB"/>
                <a:cs typeface="DFKai-SB"/>
                <a:sym typeface="Wingdings"/>
              </a:rPr>
              <a:t>：預估公債殖利率攀升，影響房貸及其他貸款利率上漲</a:t>
            </a:r>
            <a:endParaRPr kumimoji="1" lang="zh-TW" altLang="en-US" sz="3200" dirty="0">
              <a:latin typeface="DFKai-SB"/>
              <a:ea typeface="DFKai-SB"/>
              <a:cs typeface="DFKai-SB"/>
            </a:endParaRPr>
          </a:p>
        </p:txBody>
      </p:sp>
      <p:sp>
        <p:nvSpPr>
          <p:cNvPr id="5" name="文字方塊 4"/>
          <p:cNvSpPr txBox="1"/>
          <p:nvPr/>
        </p:nvSpPr>
        <p:spPr>
          <a:xfrm>
            <a:off x="539552" y="2780928"/>
            <a:ext cx="8064896" cy="1077218"/>
          </a:xfrm>
          <a:prstGeom prst="rect">
            <a:avLst/>
          </a:prstGeom>
          <a:noFill/>
        </p:spPr>
        <p:txBody>
          <a:bodyPr wrap="square" rtlCol="0">
            <a:spAutoFit/>
          </a:bodyPr>
          <a:lstStyle/>
          <a:p>
            <a:r>
              <a:rPr kumimoji="1" lang="zh-TW" altLang="en-US" sz="3200" dirty="0" smtClean="0">
                <a:solidFill>
                  <a:srgbClr val="FF0000"/>
                </a:solidFill>
                <a:latin typeface="DFKai-SB"/>
                <a:ea typeface="DFKai-SB"/>
                <a:cs typeface="DFKai-SB"/>
                <a:sym typeface="Wingdings"/>
              </a:rPr>
              <a:t></a:t>
            </a:r>
            <a:r>
              <a:rPr lang="zh-TW" altLang="en-US" sz="3200" dirty="0" smtClean="0">
                <a:solidFill>
                  <a:srgbClr val="FF0000"/>
                </a:solidFill>
                <a:latin typeface="DFKai-SB"/>
                <a:ea typeface="DFKai-SB"/>
                <a:cs typeface="DFKai-SB"/>
                <a:sym typeface="Wingdings"/>
              </a:rPr>
              <a:t>回收基礎貨幣</a:t>
            </a:r>
            <a:r>
              <a:rPr kumimoji="1" lang="zh-TW" altLang="en-US" sz="3200" dirty="0" smtClean="0">
                <a:latin typeface="DFKai-SB"/>
                <a:ea typeface="DFKai-SB"/>
                <a:cs typeface="DFKai-SB"/>
                <a:sym typeface="Wingdings"/>
              </a:rPr>
              <a:t>：帶動美元走強，影響美國出口及企業獲利</a:t>
            </a:r>
            <a:endParaRPr kumimoji="1" lang="zh-TW" altLang="en-US" sz="3200" dirty="0">
              <a:latin typeface="DFKai-SB"/>
              <a:ea typeface="DFKai-SB"/>
              <a:cs typeface="DFKai-SB"/>
            </a:endParaRPr>
          </a:p>
        </p:txBody>
      </p:sp>
      <p:sp>
        <p:nvSpPr>
          <p:cNvPr id="6" name="文字方塊 5"/>
          <p:cNvSpPr txBox="1"/>
          <p:nvPr/>
        </p:nvSpPr>
        <p:spPr>
          <a:xfrm>
            <a:off x="539552" y="4005064"/>
            <a:ext cx="8064896" cy="1077218"/>
          </a:xfrm>
          <a:prstGeom prst="rect">
            <a:avLst/>
          </a:prstGeom>
          <a:noFill/>
        </p:spPr>
        <p:txBody>
          <a:bodyPr wrap="square" rtlCol="0">
            <a:spAutoFit/>
          </a:bodyPr>
          <a:lstStyle/>
          <a:p>
            <a:r>
              <a:rPr kumimoji="1" lang="zh-TW" altLang="en-US" sz="3200" dirty="0" smtClean="0">
                <a:solidFill>
                  <a:srgbClr val="FF0000"/>
                </a:solidFill>
                <a:latin typeface="DFKai-SB"/>
                <a:ea typeface="DFKai-SB"/>
                <a:cs typeface="DFKai-SB"/>
                <a:sym typeface="Wingdings"/>
              </a:rPr>
              <a:t></a:t>
            </a:r>
            <a:r>
              <a:rPr lang="zh-TW" altLang="en-US" sz="3200" dirty="0" smtClean="0">
                <a:solidFill>
                  <a:srgbClr val="FF0000"/>
                </a:solidFill>
                <a:latin typeface="DFKai-SB"/>
                <a:ea typeface="DFKai-SB"/>
                <a:cs typeface="DFKai-SB"/>
                <a:sym typeface="Wingdings"/>
              </a:rPr>
              <a:t>市場流動性開始緊縮</a:t>
            </a:r>
            <a:r>
              <a:rPr kumimoji="1" lang="zh-TW" altLang="en-US" sz="3200" dirty="0" smtClean="0">
                <a:latin typeface="DFKai-SB"/>
                <a:ea typeface="DFKai-SB"/>
                <a:cs typeface="DFKai-SB"/>
                <a:sym typeface="Wingdings"/>
              </a:rPr>
              <a:t>：抑制當前過熱市場，象徵美股長年的多頭趨勢將開始平緩至終結</a:t>
            </a:r>
            <a:endParaRPr kumimoji="1" lang="zh-TW" altLang="en-US" sz="3200" dirty="0">
              <a:latin typeface="DFKai-SB"/>
              <a:ea typeface="DFKai-SB"/>
              <a:cs typeface="DFKai-SB"/>
            </a:endParaRPr>
          </a:p>
        </p:txBody>
      </p:sp>
      <p:pic>
        <p:nvPicPr>
          <p:cNvPr id="7" name="圖片 6"/>
          <p:cNvPicPr>
            <a:picLocks noChangeAspect="1"/>
          </p:cNvPicPr>
          <p:nvPr/>
        </p:nvPicPr>
        <p:blipFill>
          <a:blip r:embed="rId2">
            <a:extLst>
              <a:ext uri="{BEBA8EAE-BF5A-486C-A8C5-ECC9F3942E4B}">
                <a14:imgProps xmlns:a14="http://schemas.microsoft.com/office/drawing/2010/main">
                  <a14:imgLayer r:embed="rId3">
                    <a14:imgEffect>
                      <a14:backgroundRemoval t="9602" b="89930" l="0" r="100000"/>
                    </a14:imgEffect>
                  </a14:imgLayer>
                </a14:imgProps>
              </a:ext>
            </a:extLst>
          </a:blip>
          <a:stretch>
            <a:fillRect/>
          </a:stretch>
        </p:blipFill>
        <p:spPr>
          <a:xfrm>
            <a:off x="5296024" y="4725144"/>
            <a:ext cx="3847976" cy="2567321"/>
          </a:xfrm>
          <a:prstGeom prst="rect">
            <a:avLst/>
          </a:prstGeom>
        </p:spPr>
      </p:pic>
    </p:spTree>
    <p:extLst>
      <p:ext uri="{BB962C8B-B14F-4D97-AF65-F5344CB8AC3E}">
        <p14:creationId xmlns:p14="http://schemas.microsoft.com/office/powerpoint/2010/main" val="1472924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1"/>
          <p:cNvSpPr txBox="1">
            <a:spLocks noChangeArrowheads="1"/>
          </p:cNvSpPr>
          <p:nvPr/>
        </p:nvSpPr>
        <p:spPr bwMode="auto">
          <a:xfrm>
            <a:off x="0" y="0"/>
            <a:ext cx="9361488" cy="1143000"/>
          </a:xfrm>
          <a:prstGeom prst="rect">
            <a:avLst/>
          </a:prstGeom>
          <a:noFill/>
          <a:ln w="9525">
            <a:noFill/>
            <a:round/>
            <a:headEnd/>
            <a:tailEnd/>
          </a:ln>
        </p:spPr>
        <p:txBody>
          <a:bodyPr lIns="90000" tIns="46800" rIns="90000" bIns="46800" anchor="ctr"/>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US" sz="7200" b="1" dirty="0">
                <a:solidFill>
                  <a:srgbClr val="1074CE"/>
                </a:solidFill>
                <a:effectLst>
                  <a:outerShdw blurRad="38100" dist="38100" dir="2700000" algn="tl">
                    <a:srgbClr val="C0C0C0"/>
                  </a:outerShdw>
                </a:effectLst>
                <a:latin typeface="Wingdings 2" pitchFamily="18" charset="2"/>
                <a:ea typeface="標楷體" pitchFamily="65" charset="-120"/>
              </a:rPr>
              <a:t>美國利率不得不升</a:t>
            </a:r>
            <a:endParaRPr lang="zh-TW" altLang="zh-TW" sz="7200" b="1" dirty="0">
              <a:solidFill>
                <a:srgbClr val="1074CE"/>
              </a:solidFill>
              <a:effectLst>
                <a:outerShdw blurRad="38100" dist="38100" dir="2700000" algn="tl">
                  <a:srgbClr val="C0C0C0"/>
                </a:outerShdw>
              </a:effectLst>
              <a:latin typeface="Wingdings 2" pitchFamily="18" charset="2"/>
              <a:ea typeface="標楷體" pitchFamily="65" charset="-120"/>
            </a:endParaRPr>
          </a:p>
        </p:txBody>
      </p:sp>
      <p:sp>
        <p:nvSpPr>
          <p:cNvPr id="26628" name="Rectangle 2"/>
          <p:cNvSpPr>
            <a:spLocks noChangeArrowheads="1"/>
          </p:cNvSpPr>
          <p:nvPr/>
        </p:nvSpPr>
        <p:spPr bwMode="auto">
          <a:xfrm>
            <a:off x="0" y="1196975"/>
            <a:ext cx="9144000" cy="504825"/>
          </a:xfrm>
          <a:prstGeom prst="rect">
            <a:avLst/>
          </a:prstGeom>
          <a:solidFill>
            <a:srgbClr val="0070C0"/>
          </a:solidFill>
          <a:ln w="9525">
            <a:noFill/>
            <a:round/>
            <a:headEnd/>
            <a:tailEnd/>
          </a:ln>
        </p:spPr>
        <p:txBody>
          <a:bodyPr lIns="90000" tIns="46800" rIns="90000" bIns="46800" anchor="ctr" anchorCtr="1"/>
          <a:lstStyle/>
          <a:p>
            <a:pPr algn="ct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US" sz="2000">
                <a:solidFill>
                  <a:srgbClr val="FFFFFF"/>
                </a:solidFill>
                <a:latin typeface="Raleway"/>
                <a:ea typeface="標楷體" pitchFamily="65" charset="-120"/>
              </a:rPr>
              <a:t>漲跌有原因　進退有依據</a:t>
            </a:r>
          </a:p>
        </p:txBody>
      </p:sp>
      <p:pic>
        <p:nvPicPr>
          <p:cNvPr id="2" name="圖片 1" descr="螢幕快照 2017-07-19 下午3.51.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18617"/>
            <a:ext cx="8748464" cy="50072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p:cNvSpPr>
          <p:nvPr/>
        </p:nvSpPr>
        <p:spPr bwMode="auto">
          <a:xfrm>
            <a:off x="323850" y="260350"/>
            <a:ext cx="7521575" cy="549275"/>
          </a:xfrm>
          <a:prstGeom prst="rect">
            <a:avLst/>
          </a:prstGeom>
          <a:noFill/>
          <a:ln w="9525">
            <a:noFill/>
            <a:miter lim="800000"/>
            <a:headEnd/>
            <a:tailEnd/>
          </a:ln>
        </p:spPr>
        <p:txBody>
          <a:bodyPr anchor="ctr"/>
          <a:lstStyle/>
          <a:p>
            <a:pPr eaLnBrk="0" hangingPunct="0">
              <a:defRPr/>
            </a:pPr>
            <a:r>
              <a:rPr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rPr>
              <a:t>美元兌台幣</a:t>
            </a:r>
            <a:endParaRPr lang="zh-TW" altLang="en-US" sz="72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pic>
        <p:nvPicPr>
          <p:cNvPr id="5" name="圖片 4" descr="螢幕快照 2017-07-19 下午3.58.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28800"/>
            <a:ext cx="8727531" cy="4536504"/>
          </a:xfrm>
          <a:prstGeom prst="rect">
            <a:avLst/>
          </a:prstGeom>
        </p:spPr>
      </p:pic>
      <p:sp>
        <p:nvSpPr>
          <p:cNvPr id="6" name="Oval 8"/>
          <p:cNvSpPr>
            <a:spLocks noChangeArrowheads="1"/>
          </p:cNvSpPr>
          <p:nvPr/>
        </p:nvSpPr>
        <p:spPr bwMode="auto">
          <a:xfrm>
            <a:off x="3635896" y="2996952"/>
            <a:ext cx="576263" cy="503237"/>
          </a:xfrm>
          <a:prstGeom prst="ellipse">
            <a:avLst/>
          </a:prstGeom>
          <a:solidFill>
            <a:schemeClr val="accent1">
              <a:alpha val="0"/>
            </a:schemeClr>
          </a:solidFill>
          <a:ln w="28575">
            <a:solidFill>
              <a:srgbClr val="F11403"/>
            </a:solidFill>
            <a:round/>
            <a:headEnd/>
            <a:tailEnd/>
          </a:ln>
        </p:spPr>
        <p:txBody>
          <a:bodyPr wrap="none" anchor="ctr"/>
          <a:lstStyle/>
          <a:p>
            <a:endParaRPr lang="zh-TW" altLang="en-US">
              <a:latin typeface="標楷體" pitchFamily="65" charset="-120"/>
              <a:ea typeface="標楷體" pitchFamily="65" charset="-120"/>
            </a:endParaRPr>
          </a:p>
        </p:txBody>
      </p:sp>
      <p:sp>
        <p:nvSpPr>
          <p:cNvPr id="7" name="Text Box 9"/>
          <p:cNvSpPr txBox="1">
            <a:spLocks noChangeArrowheads="1"/>
          </p:cNvSpPr>
          <p:nvPr/>
        </p:nvSpPr>
        <p:spPr bwMode="auto">
          <a:xfrm>
            <a:off x="3995936" y="3284984"/>
            <a:ext cx="936625" cy="641350"/>
          </a:xfrm>
          <a:prstGeom prst="rect">
            <a:avLst/>
          </a:prstGeom>
          <a:noFill/>
          <a:ln w="9525">
            <a:noFill/>
            <a:miter lim="800000"/>
            <a:headEnd/>
            <a:tailEnd/>
          </a:ln>
          <a:effectLst/>
        </p:spPr>
        <p:txBody>
          <a:bodyPr>
            <a:spAutoFit/>
          </a:bodyPr>
          <a:lstStyle/>
          <a:p>
            <a:pPr>
              <a:spcBef>
                <a:spcPct val="50000"/>
              </a:spcBef>
              <a:defRPr/>
            </a:pPr>
            <a:r>
              <a:rPr lang="en-US" altLang="zh-TW" sz="3600" b="1" dirty="0" smtClean="0">
                <a:solidFill>
                  <a:srgbClr val="F11403"/>
                </a:solidFill>
                <a:effectLst>
                  <a:outerShdw blurRad="38100" dist="38100" dir="2700000" algn="tl">
                    <a:srgbClr val="C0C0C0"/>
                  </a:outerShdw>
                </a:effectLst>
                <a:latin typeface="標楷體" pitchFamily="65" charset="-120"/>
                <a:ea typeface="標楷體" pitchFamily="65" charset="-120"/>
              </a:rPr>
              <a:t>35</a:t>
            </a:r>
            <a:endParaRPr lang="en-US" altLang="zh-TW" sz="3600" b="1" dirty="0">
              <a:solidFill>
                <a:srgbClr val="F11403"/>
              </a:solidFill>
              <a:effectLst>
                <a:outerShdw blurRad="38100" dist="38100" dir="2700000" algn="tl">
                  <a:srgbClr val="C0C0C0"/>
                </a:outerShdw>
              </a:effectLst>
              <a:latin typeface="標楷體" pitchFamily="65" charset="-120"/>
              <a:ea typeface="標楷體" pitchFamily="65" charset="-120"/>
            </a:endParaRPr>
          </a:p>
        </p:txBody>
      </p:sp>
      <p:sp>
        <p:nvSpPr>
          <p:cNvPr id="8" name="Oval 8"/>
          <p:cNvSpPr>
            <a:spLocks noChangeArrowheads="1"/>
          </p:cNvSpPr>
          <p:nvPr/>
        </p:nvSpPr>
        <p:spPr bwMode="auto">
          <a:xfrm>
            <a:off x="4788024" y="5589240"/>
            <a:ext cx="576263" cy="503237"/>
          </a:xfrm>
          <a:prstGeom prst="ellipse">
            <a:avLst/>
          </a:prstGeom>
          <a:solidFill>
            <a:schemeClr val="accent1">
              <a:alpha val="0"/>
            </a:schemeClr>
          </a:solidFill>
          <a:ln w="28575">
            <a:solidFill>
              <a:srgbClr val="F11403"/>
            </a:solidFill>
            <a:round/>
            <a:headEnd/>
            <a:tailEnd/>
          </a:ln>
        </p:spPr>
        <p:txBody>
          <a:bodyPr wrap="none" anchor="ctr"/>
          <a:lstStyle/>
          <a:p>
            <a:endParaRPr lang="zh-TW" altLang="en-US">
              <a:latin typeface="標楷體" pitchFamily="65" charset="-120"/>
              <a:ea typeface="標楷體" pitchFamily="65" charset="-120"/>
            </a:endParaRPr>
          </a:p>
        </p:txBody>
      </p:sp>
      <p:sp>
        <p:nvSpPr>
          <p:cNvPr id="9" name="Text Box 9"/>
          <p:cNvSpPr txBox="1">
            <a:spLocks noChangeArrowheads="1"/>
          </p:cNvSpPr>
          <p:nvPr/>
        </p:nvSpPr>
        <p:spPr bwMode="auto">
          <a:xfrm>
            <a:off x="5148064" y="5877272"/>
            <a:ext cx="936625" cy="641350"/>
          </a:xfrm>
          <a:prstGeom prst="rect">
            <a:avLst/>
          </a:prstGeom>
          <a:noFill/>
          <a:ln w="9525">
            <a:noFill/>
            <a:miter lim="800000"/>
            <a:headEnd/>
            <a:tailEnd/>
          </a:ln>
          <a:effectLst/>
        </p:spPr>
        <p:txBody>
          <a:bodyPr>
            <a:spAutoFit/>
          </a:bodyPr>
          <a:lstStyle/>
          <a:p>
            <a:pPr>
              <a:spcBef>
                <a:spcPct val="50000"/>
              </a:spcBef>
              <a:defRPr/>
            </a:pPr>
            <a:r>
              <a:rPr lang="en-US" altLang="zh-TW" sz="3600" b="1" dirty="0" smtClean="0">
                <a:solidFill>
                  <a:srgbClr val="F11403"/>
                </a:solidFill>
                <a:effectLst>
                  <a:outerShdw blurRad="38100" dist="38100" dir="2700000" algn="tl">
                    <a:srgbClr val="C0C0C0"/>
                  </a:outerShdw>
                </a:effectLst>
                <a:latin typeface="標楷體" pitchFamily="65" charset="-120"/>
                <a:ea typeface="標楷體" pitchFamily="65" charset="-120"/>
              </a:rPr>
              <a:t>28</a:t>
            </a:r>
            <a:endParaRPr lang="en-US" altLang="zh-TW" sz="3600" b="1" dirty="0">
              <a:solidFill>
                <a:srgbClr val="F11403"/>
              </a:solidFill>
              <a:effectLst>
                <a:outerShdw blurRad="38100" dist="38100" dir="2700000" algn="tl">
                  <a:srgbClr val="C0C0C0"/>
                </a:outerShdw>
              </a:effectLst>
              <a:latin typeface="標楷體" pitchFamily="65" charset="-120"/>
              <a:ea typeface="標楷體" pitchFamily="65" charset="-120"/>
            </a:endParaRPr>
          </a:p>
        </p:txBody>
      </p:sp>
      <p:cxnSp>
        <p:nvCxnSpPr>
          <p:cNvPr id="3" name="直線接點 2"/>
          <p:cNvCxnSpPr/>
          <p:nvPr/>
        </p:nvCxnSpPr>
        <p:spPr>
          <a:xfrm>
            <a:off x="395537" y="4509120"/>
            <a:ext cx="7992887" cy="0"/>
          </a:xfrm>
          <a:prstGeom prst="line">
            <a:avLst/>
          </a:prstGeom>
          <a:ln/>
        </p:spPr>
        <p:style>
          <a:lnRef idx="1">
            <a:schemeClr val="accent6"/>
          </a:lnRef>
          <a:fillRef idx="0">
            <a:schemeClr val="accent6"/>
          </a:fillRef>
          <a:effectRef idx="0">
            <a:schemeClr val="accent6"/>
          </a:effectRef>
          <a:fontRef idx="minor">
            <a:schemeClr val="tx1"/>
          </a:fontRef>
        </p:style>
      </p:cxnSp>
      <p:sp>
        <p:nvSpPr>
          <p:cNvPr id="11" name="Text Box 9"/>
          <p:cNvSpPr txBox="1">
            <a:spLocks noChangeArrowheads="1"/>
          </p:cNvSpPr>
          <p:nvPr/>
        </p:nvSpPr>
        <p:spPr bwMode="auto">
          <a:xfrm>
            <a:off x="6012160" y="4077072"/>
            <a:ext cx="1584176" cy="461665"/>
          </a:xfrm>
          <a:prstGeom prst="rect">
            <a:avLst/>
          </a:prstGeom>
          <a:noFill/>
          <a:ln w="9525">
            <a:noFill/>
            <a:miter lim="800000"/>
            <a:headEnd/>
            <a:tailEnd/>
          </a:ln>
          <a:effectLst/>
        </p:spPr>
        <p:txBody>
          <a:bodyPr wrap="square">
            <a:spAutoFit/>
          </a:bodyPr>
          <a:lstStyle/>
          <a:p>
            <a:pPr>
              <a:spcBef>
                <a:spcPct val="50000"/>
              </a:spcBef>
              <a:defRPr/>
            </a:pPr>
            <a:r>
              <a:rPr lang="zh-TW" altLang="en-US" sz="2400" b="1" dirty="0" smtClean="0">
                <a:solidFill>
                  <a:srgbClr val="F11403"/>
                </a:solidFill>
                <a:effectLst>
                  <a:outerShdw blurRad="38100" dist="38100" dir="2700000" algn="tl">
                    <a:srgbClr val="C0C0C0"/>
                  </a:outerShdw>
                </a:effectLst>
                <a:latin typeface="標楷體" pitchFamily="65" charset="-120"/>
                <a:ea typeface="標楷體" pitchFamily="65" charset="-120"/>
              </a:rPr>
              <a:t>均價</a:t>
            </a:r>
            <a:r>
              <a:rPr lang="en-US" altLang="zh-TW" sz="2400" b="1" dirty="0" smtClean="0">
                <a:solidFill>
                  <a:srgbClr val="F11403"/>
                </a:solidFill>
                <a:effectLst>
                  <a:outerShdw blurRad="38100" dist="38100" dir="2700000" algn="tl">
                    <a:srgbClr val="C0C0C0"/>
                  </a:outerShdw>
                </a:effectLst>
                <a:latin typeface="標楷體" pitchFamily="65" charset="-120"/>
                <a:ea typeface="標楷體" pitchFamily="65" charset="-120"/>
              </a:rPr>
              <a:t>31</a:t>
            </a:r>
            <a:endParaRPr lang="en-US" altLang="zh-TW" sz="2400" b="1" dirty="0">
              <a:solidFill>
                <a:srgbClr val="F11403"/>
              </a:solidFill>
              <a:effectLst>
                <a:outerShdw blurRad="38100" dist="38100" dir="2700000" algn="tl">
                  <a:srgbClr val="C0C0C0"/>
                </a:outerShdw>
              </a:effectLst>
              <a:latin typeface="標楷體" pitchFamily="65" charset="-120"/>
              <a:ea typeface="標楷體" pitchFamily="65" charset="-120"/>
            </a:endParaRPr>
          </a:p>
        </p:txBody>
      </p:sp>
      <p:grpSp>
        <p:nvGrpSpPr>
          <p:cNvPr id="14" name="群組 13"/>
          <p:cNvGrpSpPr/>
          <p:nvPr/>
        </p:nvGrpSpPr>
        <p:grpSpPr>
          <a:xfrm>
            <a:off x="8100392" y="4869160"/>
            <a:ext cx="1224657" cy="1073398"/>
            <a:chOff x="8100392" y="4869160"/>
            <a:chExt cx="1224657" cy="1073398"/>
          </a:xfrm>
        </p:grpSpPr>
        <p:sp>
          <p:nvSpPr>
            <p:cNvPr id="12" name="Oval 8"/>
            <p:cNvSpPr>
              <a:spLocks noChangeArrowheads="1"/>
            </p:cNvSpPr>
            <p:nvPr/>
          </p:nvSpPr>
          <p:spPr bwMode="auto">
            <a:xfrm>
              <a:off x="8100392" y="4869160"/>
              <a:ext cx="576263" cy="503237"/>
            </a:xfrm>
            <a:prstGeom prst="ellipse">
              <a:avLst/>
            </a:prstGeom>
            <a:solidFill>
              <a:schemeClr val="accent1">
                <a:alpha val="0"/>
              </a:schemeClr>
            </a:solidFill>
            <a:ln w="28575">
              <a:solidFill>
                <a:srgbClr val="F11403"/>
              </a:solidFill>
              <a:round/>
              <a:headEnd/>
              <a:tailEnd/>
            </a:ln>
          </p:spPr>
          <p:txBody>
            <a:bodyPr wrap="none" anchor="ctr"/>
            <a:lstStyle/>
            <a:p>
              <a:endParaRPr lang="zh-TW" altLang="en-US">
                <a:latin typeface="標楷體" pitchFamily="65" charset="-120"/>
                <a:ea typeface="標楷體" pitchFamily="65" charset="-120"/>
              </a:endParaRPr>
            </a:p>
          </p:txBody>
        </p:sp>
        <p:sp>
          <p:nvSpPr>
            <p:cNvPr id="13" name="Text Box 9"/>
            <p:cNvSpPr txBox="1">
              <a:spLocks noChangeArrowheads="1"/>
            </p:cNvSpPr>
            <p:nvPr/>
          </p:nvSpPr>
          <p:spPr bwMode="auto">
            <a:xfrm>
              <a:off x="8388424" y="5301208"/>
              <a:ext cx="936625" cy="641350"/>
            </a:xfrm>
            <a:prstGeom prst="rect">
              <a:avLst/>
            </a:prstGeom>
            <a:noFill/>
            <a:ln w="9525">
              <a:noFill/>
              <a:miter lim="800000"/>
              <a:headEnd/>
              <a:tailEnd/>
            </a:ln>
            <a:effectLst/>
          </p:spPr>
          <p:txBody>
            <a:bodyPr>
              <a:spAutoFit/>
            </a:bodyPr>
            <a:lstStyle/>
            <a:p>
              <a:pPr>
                <a:spcBef>
                  <a:spcPct val="50000"/>
                </a:spcBef>
                <a:defRPr/>
              </a:pPr>
              <a:r>
                <a:rPr lang="en-US" altLang="zh-TW" sz="3600" b="1" dirty="0" smtClean="0">
                  <a:solidFill>
                    <a:srgbClr val="F11403"/>
                  </a:solidFill>
                  <a:effectLst>
                    <a:outerShdw blurRad="38100" dist="38100" dir="2700000" algn="tl">
                      <a:srgbClr val="C0C0C0"/>
                    </a:outerShdw>
                  </a:effectLst>
                  <a:latin typeface="標楷體" pitchFamily="65" charset="-120"/>
                  <a:ea typeface="標楷體" pitchFamily="65" charset="-120"/>
                </a:rPr>
                <a:t>30</a:t>
              </a:r>
              <a:endParaRPr lang="en-US" altLang="zh-TW" sz="3600" b="1" dirty="0">
                <a:solidFill>
                  <a:srgbClr val="F11403"/>
                </a:solidFill>
                <a:effectLst>
                  <a:outerShdw blurRad="38100" dist="38100" dir="2700000" algn="tl">
                    <a:srgbClr val="C0C0C0"/>
                  </a:outerShdw>
                </a:effectLst>
                <a:latin typeface="標楷體" pitchFamily="65" charset="-120"/>
                <a:ea typeface="標楷體" pitchFamily="65" charset="-120"/>
              </a:endParaRPr>
            </a:p>
          </p:txBody>
        </p:sp>
      </p:grpSp>
    </p:spTree>
    <p:custDataLst>
      <p:tags r:id="rId1"/>
    </p:custDataLst>
    <p:extLst>
      <p:ext uri="{BB962C8B-B14F-4D97-AF65-F5344CB8AC3E}">
        <p14:creationId xmlns:p14="http://schemas.microsoft.com/office/powerpoint/2010/main" val="3762286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ext Box 6"/>
          <p:cNvSpPr txBox="1">
            <a:spLocks noChangeArrowheads="1"/>
          </p:cNvSpPr>
          <p:nvPr/>
        </p:nvSpPr>
        <p:spPr bwMode="auto">
          <a:xfrm>
            <a:off x="0" y="0"/>
            <a:ext cx="4752975" cy="1189038"/>
          </a:xfrm>
          <a:prstGeom prst="rect">
            <a:avLst/>
          </a:prstGeom>
          <a:noFill/>
          <a:ln w="9525">
            <a:noFill/>
            <a:miter lim="800000"/>
            <a:headEnd/>
            <a:tailEnd/>
          </a:ln>
          <a:effectLst/>
        </p:spPr>
        <p:txBody>
          <a:bodyPr>
            <a:spAutoFit/>
          </a:bodyPr>
          <a:lstStyle/>
          <a:p>
            <a:pPr>
              <a:spcBef>
                <a:spcPct val="50000"/>
              </a:spcBef>
              <a:defRPr/>
            </a:pPr>
            <a:r>
              <a:rPr lang="zh-TW" altLang="en-US" sz="7200" b="1">
                <a:solidFill>
                  <a:srgbClr val="1074CE"/>
                </a:solidFill>
                <a:effectLst>
                  <a:outerShdw blurRad="38100" dist="38100" dir="2700000" algn="tl">
                    <a:srgbClr val="C0C0C0"/>
                  </a:outerShdw>
                </a:effectLst>
                <a:latin typeface="標楷體" pitchFamily="65" charset="-120"/>
                <a:ea typeface="標楷體" pitchFamily="65" charset="-120"/>
              </a:rPr>
              <a:t>貨幣邏輯</a:t>
            </a:r>
          </a:p>
        </p:txBody>
      </p:sp>
      <p:grpSp>
        <p:nvGrpSpPr>
          <p:cNvPr id="45065" name="Group 9"/>
          <p:cNvGrpSpPr>
            <a:grpSpLocks/>
          </p:cNvGrpSpPr>
          <p:nvPr/>
        </p:nvGrpSpPr>
        <p:grpSpPr bwMode="auto">
          <a:xfrm>
            <a:off x="1116013" y="1341438"/>
            <a:ext cx="1800225" cy="1728787"/>
            <a:chOff x="567" y="1117"/>
            <a:chExt cx="1134" cy="1089"/>
          </a:xfrm>
        </p:grpSpPr>
        <p:sp>
          <p:nvSpPr>
            <p:cNvPr id="29726" name="Oval 7"/>
            <p:cNvSpPr>
              <a:spLocks noChangeArrowheads="1"/>
            </p:cNvSpPr>
            <p:nvPr/>
          </p:nvSpPr>
          <p:spPr bwMode="auto">
            <a:xfrm>
              <a:off x="567" y="1117"/>
              <a:ext cx="1134" cy="1089"/>
            </a:xfrm>
            <a:prstGeom prst="ellipse">
              <a:avLst/>
            </a:prstGeom>
            <a:solidFill>
              <a:srgbClr val="FFCC00">
                <a:alpha val="85097"/>
              </a:srgbClr>
            </a:solidFill>
            <a:ln w="9525">
              <a:noFill/>
              <a:round/>
              <a:headEnd/>
              <a:tailEnd/>
            </a:ln>
          </p:spPr>
          <p:txBody>
            <a:bodyPr wrap="none" anchor="ctr"/>
            <a:lstStyle/>
            <a:p>
              <a:endParaRPr lang="zh-TW" altLang="en-US">
                <a:latin typeface="標楷體" pitchFamily="65" charset="-120"/>
                <a:ea typeface="標楷體" pitchFamily="65" charset="-120"/>
              </a:endParaRPr>
            </a:p>
          </p:txBody>
        </p:sp>
        <p:sp>
          <p:nvSpPr>
            <p:cNvPr id="45064" name="Text Box 8"/>
            <p:cNvSpPr txBox="1">
              <a:spLocks noChangeArrowheads="1"/>
            </p:cNvSpPr>
            <p:nvPr/>
          </p:nvSpPr>
          <p:spPr bwMode="auto">
            <a:xfrm>
              <a:off x="839" y="1162"/>
              <a:ext cx="635" cy="980"/>
            </a:xfrm>
            <a:prstGeom prst="rect">
              <a:avLst/>
            </a:prstGeom>
            <a:noFill/>
            <a:ln w="9525">
              <a:noFill/>
              <a:miter lim="800000"/>
              <a:headEnd/>
              <a:tailEnd/>
            </a:ln>
            <a:effectLst/>
          </p:spPr>
          <p:txBody>
            <a:bodyPr>
              <a:spAutoFit/>
            </a:bodyPr>
            <a:lstStyle/>
            <a:p>
              <a:pPr>
                <a:spcBef>
                  <a:spcPct val="50000"/>
                </a:spcBef>
                <a:defRPr/>
              </a:pPr>
              <a:r>
                <a:rPr lang="zh-TW" altLang="en-US" sz="4800" b="1">
                  <a:solidFill>
                    <a:schemeClr val="bg1"/>
                  </a:solidFill>
                  <a:effectLst>
                    <a:outerShdw blurRad="38100" dist="38100" dir="2700000" algn="tl">
                      <a:srgbClr val="C0C0C0"/>
                    </a:outerShdw>
                  </a:effectLst>
                  <a:latin typeface="標楷體" pitchFamily="65" charset="-120"/>
                  <a:ea typeface="標楷體" pitchFamily="65" charset="-120"/>
                </a:rPr>
                <a:t>美元</a:t>
              </a:r>
            </a:p>
          </p:txBody>
        </p:sp>
      </p:grpSp>
      <p:sp>
        <p:nvSpPr>
          <p:cNvPr id="45066" name="Line 10"/>
          <p:cNvSpPr>
            <a:spLocks noChangeShapeType="1"/>
          </p:cNvSpPr>
          <p:nvPr/>
        </p:nvSpPr>
        <p:spPr bwMode="auto">
          <a:xfrm>
            <a:off x="1908175" y="3213100"/>
            <a:ext cx="0" cy="1511300"/>
          </a:xfrm>
          <a:prstGeom prst="line">
            <a:avLst/>
          </a:prstGeom>
          <a:noFill/>
          <a:ln w="28575">
            <a:solidFill>
              <a:schemeClr val="hlink"/>
            </a:solidFill>
            <a:round/>
            <a:headEnd type="triangle" w="med" len="med"/>
            <a:tailEnd type="triangle" w="med" len="med"/>
          </a:ln>
        </p:spPr>
        <p:txBody>
          <a:bodyPr/>
          <a:lstStyle/>
          <a:p>
            <a:endParaRPr lang="zh-TW" altLang="en-US"/>
          </a:p>
        </p:txBody>
      </p:sp>
      <p:sp>
        <p:nvSpPr>
          <p:cNvPr id="45071" name="Line 15"/>
          <p:cNvSpPr>
            <a:spLocks noChangeShapeType="1"/>
          </p:cNvSpPr>
          <p:nvPr/>
        </p:nvSpPr>
        <p:spPr bwMode="auto">
          <a:xfrm>
            <a:off x="3132138" y="2276475"/>
            <a:ext cx="1727200" cy="0"/>
          </a:xfrm>
          <a:prstGeom prst="line">
            <a:avLst/>
          </a:prstGeom>
          <a:noFill/>
          <a:ln w="28575">
            <a:solidFill>
              <a:schemeClr val="hlink"/>
            </a:solidFill>
            <a:round/>
            <a:headEnd type="triangle" w="med" len="med"/>
            <a:tailEnd type="triangle" w="med" len="med"/>
          </a:ln>
        </p:spPr>
        <p:txBody>
          <a:bodyPr/>
          <a:lstStyle/>
          <a:p>
            <a:endParaRPr lang="zh-TW" altLang="en-US"/>
          </a:p>
        </p:txBody>
      </p:sp>
      <p:grpSp>
        <p:nvGrpSpPr>
          <p:cNvPr id="5" name="群組 4"/>
          <p:cNvGrpSpPr/>
          <p:nvPr/>
        </p:nvGrpSpPr>
        <p:grpSpPr>
          <a:xfrm>
            <a:off x="5148263" y="1268413"/>
            <a:ext cx="1800225" cy="1728787"/>
            <a:chOff x="5148263" y="1268413"/>
            <a:chExt cx="1800225" cy="1728787"/>
          </a:xfrm>
        </p:grpSpPr>
        <p:sp>
          <p:nvSpPr>
            <p:cNvPr id="29720" name="Oval 17"/>
            <p:cNvSpPr>
              <a:spLocks noChangeArrowheads="1"/>
            </p:cNvSpPr>
            <p:nvPr/>
          </p:nvSpPr>
          <p:spPr bwMode="auto">
            <a:xfrm>
              <a:off x="5148263" y="1268413"/>
              <a:ext cx="1800225" cy="1728787"/>
            </a:xfrm>
            <a:prstGeom prst="ellipse">
              <a:avLst/>
            </a:prstGeom>
            <a:solidFill>
              <a:srgbClr val="3F8DE2">
                <a:alpha val="85097"/>
              </a:srgbClr>
            </a:solidFill>
            <a:ln w="9525">
              <a:noFill/>
              <a:round/>
              <a:headEnd/>
              <a:tailEnd/>
            </a:ln>
          </p:spPr>
          <p:txBody>
            <a:bodyPr wrap="none" anchor="ctr"/>
            <a:lstStyle/>
            <a:p>
              <a:endParaRPr lang="zh-TW" altLang="en-US">
                <a:latin typeface="標楷體" pitchFamily="65" charset="-120"/>
                <a:ea typeface="標楷體" pitchFamily="65" charset="-120"/>
              </a:endParaRPr>
            </a:p>
          </p:txBody>
        </p:sp>
        <p:grpSp>
          <p:nvGrpSpPr>
            <p:cNvPr id="4" name="群組 3"/>
            <p:cNvGrpSpPr/>
            <p:nvPr/>
          </p:nvGrpSpPr>
          <p:grpSpPr>
            <a:xfrm>
              <a:off x="5220072" y="1268760"/>
              <a:ext cx="1727201" cy="1555750"/>
              <a:chOff x="5220072" y="1268760"/>
              <a:chExt cx="1727201" cy="1555750"/>
            </a:xfrm>
          </p:grpSpPr>
          <p:sp>
            <p:nvSpPr>
              <p:cNvPr id="45074" name="Text Box 18"/>
              <p:cNvSpPr txBox="1">
                <a:spLocks noChangeArrowheads="1"/>
              </p:cNvSpPr>
              <p:nvPr/>
            </p:nvSpPr>
            <p:spPr bwMode="auto">
              <a:xfrm>
                <a:off x="5220072" y="1268760"/>
                <a:ext cx="1008063" cy="1555750"/>
              </a:xfrm>
              <a:prstGeom prst="rect">
                <a:avLst/>
              </a:prstGeom>
              <a:noFill/>
              <a:ln w="9525">
                <a:noFill/>
                <a:miter lim="800000"/>
                <a:headEnd/>
                <a:tailEnd/>
              </a:ln>
              <a:effectLst/>
            </p:spPr>
            <p:txBody>
              <a:bodyPr>
                <a:spAutoFit/>
              </a:bodyPr>
              <a:lstStyle/>
              <a:p>
                <a:pPr>
                  <a:spcBef>
                    <a:spcPct val="50000"/>
                  </a:spcBef>
                  <a:defRPr/>
                </a:pPr>
                <a:r>
                  <a:rPr lang="zh-TW" altLang="en-US" sz="4800" b="1" dirty="0">
                    <a:solidFill>
                      <a:schemeClr val="bg1"/>
                    </a:solidFill>
                    <a:effectLst>
                      <a:outerShdw blurRad="38100" dist="38100" dir="2700000" algn="tl">
                        <a:srgbClr val="C0C0C0"/>
                      </a:outerShdw>
                    </a:effectLst>
                    <a:latin typeface="標楷體" pitchFamily="65" charset="-120"/>
                    <a:ea typeface="標楷體" pitchFamily="65" charset="-120"/>
                  </a:rPr>
                  <a:t>非美</a:t>
                </a:r>
              </a:p>
            </p:txBody>
          </p:sp>
          <p:sp>
            <p:nvSpPr>
              <p:cNvPr id="45076" name="Text Box 20"/>
              <p:cNvSpPr txBox="1">
                <a:spLocks noChangeArrowheads="1"/>
              </p:cNvSpPr>
              <p:nvPr/>
            </p:nvSpPr>
            <p:spPr bwMode="auto">
              <a:xfrm>
                <a:off x="5939210" y="1268760"/>
                <a:ext cx="1008063" cy="1555750"/>
              </a:xfrm>
              <a:prstGeom prst="rect">
                <a:avLst/>
              </a:prstGeom>
              <a:noFill/>
              <a:ln w="9525">
                <a:noFill/>
                <a:miter lim="800000"/>
                <a:headEnd/>
                <a:tailEnd/>
              </a:ln>
              <a:effectLst/>
            </p:spPr>
            <p:txBody>
              <a:bodyPr>
                <a:spAutoFit/>
              </a:bodyPr>
              <a:lstStyle/>
              <a:p>
                <a:pPr>
                  <a:spcBef>
                    <a:spcPct val="50000"/>
                  </a:spcBef>
                  <a:defRPr/>
                </a:pPr>
                <a:r>
                  <a:rPr lang="zh-TW" altLang="en-US" sz="4800" b="1" dirty="0">
                    <a:solidFill>
                      <a:schemeClr val="bg1"/>
                    </a:solidFill>
                    <a:effectLst>
                      <a:outerShdw blurRad="38100" dist="38100" dir="2700000" algn="tl">
                        <a:srgbClr val="C0C0C0"/>
                      </a:outerShdw>
                    </a:effectLst>
                    <a:latin typeface="標楷體" pitchFamily="65" charset="-120"/>
                    <a:ea typeface="標楷體" pitchFamily="65" charset="-120"/>
                  </a:rPr>
                  <a:t>貨幣</a:t>
                </a:r>
              </a:p>
            </p:txBody>
          </p:sp>
        </p:grpSp>
      </p:grpSp>
      <p:sp>
        <p:nvSpPr>
          <p:cNvPr id="45078" name="Text Box 22"/>
          <p:cNvSpPr txBox="1">
            <a:spLocks noChangeArrowheads="1"/>
          </p:cNvSpPr>
          <p:nvPr/>
        </p:nvSpPr>
        <p:spPr bwMode="auto">
          <a:xfrm>
            <a:off x="6948488" y="1989138"/>
            <a:ext cx="2663825" cy="1187450"/>
          </a:xfrm>
          <a:prstGeom prst="rect">
            <a:avLst/>
          </a:prstGeom>
          <a:noFill/>
          <a:ln w="9525">
            <a:noFill/>
            <a:miter lim="800000"/>
            <a:headEnd/>
            <a:tailEnd/>
          </a:ln>
        </p:spPr>
        <p:txBody>
          <a:bodyPr>
            <a:spAutoFit/>
          </a:bodyPr>
          <a:lstStyle/>
          <a:p>
            <a:pPr>
              <a:spcBef>
                <a:spcPct val="50000"/>
              </a:spcBef>
            </a:pPr>
            <a:r>
              <a:rPr lang="zh-TW" altLang="en-US" sz="2400">
                <a:latin typeface="標楷體" pitchFamily="65" charset="-120"/>
                <a:ea typeface="標楷體" pitchFamily="65" charset="-120"/>
              </a:rPr>
              <a:t>台幣、人民幣、</a:t>
            </a:r>
            <a:br>
              <a:rPr lang="zh-TW" altLang="en-US" sz="2400">
                <a:latin typeface="標楷體" pitchFamily="65" charset="-120"/>
                <a:ea typeface="標楷體" pitchFamily="65" charset="-120"/>
              </a:rPr>
            </a:br>
            <a:r>
              <a:rPr lang="zh-TW" altLang="en-US" sz="2400">
                <a:latin typeface="標楷體" pitchFamily="65" charset="-120"/>
                <a:ea typeface="標楷體" pitchFamily="65" charset="-120"/>
              </a:rPr>
              <a:t>澳幣、紐幣、</a:t>
            </a:r>
            <a:br>
              <a:rPr lang="zh-TW" altLang="en-US" sz="2400">
                <a:latin typeface="標楷體" pitchFamily="65" charset="-120"/>
                <a:ea typeface="標楷體" pitchFamily="65" charset="-120"/>
              </a:rPr>
            </a:br>
            <a:r>
              <a:rPr lang="zh-TW" altLang="en-US" sz="2400">
                <a:latin typeface="標楷體" pitchFamily="65" charset="-120"/>
                <a:ea typeface="標楷體" pitchFamily="65" charset="-120"/>
              </a:rPr>
              <a:t>南非幣</a:t>
            </a:r>
            <a:r>
              <a:rPr lang="en-US" altLang="zh-TW" sz="2400">
                <a:latin typeface="標楷體" pitchFamily="65" charset="-120"/>
                <a:ea typeface="標楷體" pitchFamily="65" charset="-120"/>
              </a:rPr>
              <a:t>……</a:t>
            </a:r>
          </a:p>
        </p:txBody>
      </p:sp>
      <p:sp>
        <p:nvSpPr>
          <p:cNvPr id="45079" name="Line 23"/>
          <p:cNvSpPr>
            <a:spLocks noChangeShapeType="1"/>
          </p:cNvSpPr>
          <p:nvPr/>
        </p:nvSpPr>
        <p:spPr bwMode="auto">
          <a:xfrm>
            <a:off x="2987675" y="2781300"/>
            <a:ext cx="1512888" cy="863600"/>
          </a:xfrm>
          <a:prstGeom prst="line">
            <a:avLst/>
          </a:prstGeom>
          <a:noFill/>
          <a:ln w="28575">
            <a:solidFill>
              <a:schemeClr val="hlink"/>
            </a:solidFill>
            <a:round/>
            <a:headEnd type="triangle" w="med" len="med"/>
            <a:tailEnd type="triangle" w="med" len="med"/>
          </a:ln>
        </p:spPr>
        <p:txBody>
          <a:bodyPr/>
          <a:lstStyle/>
          <a:p>
            <a:endParaRPr lang="zh-TW" altLang="en-US"/>
          </a:p>
        </p:txBody>
      </p:sp>
      <p:sp>
        <p:nvSpPr>
          <p:cNvPr id="45088" name="Text Box 32"/>
          <p:cNvSpPr txBox="1">
            <a:spLocks noChangeArrowheads="1"/>
          </p:cNvSpPr>
          <p:nvPr/>
        </p:nvSpPr>
        <p:spPr bwMode="auto">
          <a:xfrm>
            <a:off x="6732588" y="4149725"/>
            <a:ext cx="2663825" cy="822325"/>
          </a:xfrm>
          <a:prstGeom prst="rect">
            <a:avLst/>
          </a:prstGeom>
          <a:noFill/>
          <a:ln w="9525">
            <a:noFill/>
            <a:miter lim="800000"/>
            <a:headEnd/>
            <a:tailEnd/>
          </a:ln>
        </p:spPr>
        <p:txBody>
          <a:bodyPr>
            <a:spAutoFit/>
          </a:bodyPr>
          <a:lstStyle/>
          <a:p>
            <a:pPr>
              <a:spcBef>
                <a:spcPct val="50000"/>
              </a:spcBef>
            </a:pPr>
            <a:r>
              <a:rPr lang="zh-TW" altLang="en-US" sz="2400">
                <a:latin typeface="標楷體" pitchFamily="65" charset="-120"/>
                <a:ea typeface="標楷體" pitchFamily="65" charset="-120"/>
              </a:rPr>
              <a:t>大豆、玉米、</a:t>
            </a:r>
            <a:br>
              <a:rPr lang="zh-TW" altLang="en-US" sz="2400">
                <a:latin typeface="標楷體" pitchFamily="65" charset="-120"/>
                <a:ea typeface="標楷體" pitchFamily="65" charset="-120"/>
              </a:rPr>
            </a:br>
            <a:r>
              <a:rPr lang="zh-TW" altLang="en-US" sz="2400">
                <a:latin typeface="標楷體" pitchFamily="65" charset="-120"/>
                <a:ea typeface="標楷體" pitchFamily="65" charset="-120"/>
              </a:rPr>
              <a:t>小麥</a:t>
            </a:r>
            <a:r>
              <a:rPr lang="en-US" altLang="zh-TW" sz="2400">
                <a:latin typeface="標楷體" pitchFamily="65" charset="-120"/>
                <a:ea typeface="標楷體" pitchFamily="65" charset="-120"/>
              </a:rPr>
              <a:t>……</a:t>
            </a:r>
          </a:p>
        </p:txBody>
      </p:sp>
      <p:sp>
        <p:nvSpPr>
          <p:cNvPr id="45089" name="Line 33"/>
          <p:cNvSpPr>
            <a:spLocks noChangeShapeType="1"/>
          </p:cNvSpPr>
          <p:nvPr/>
        </p:nvSpPr>
        <p:spPr bwMode="auto">
          <a:xfrm>
            <a:off x="2555875" y="3141663"/>
            <a:ext cx="936625" cy="1223962"/>
          </a:xfrm>
          <a:prstGeom prst="line">
            <a:avLst/>
          </a:prstGeom>
          <a:noFill/>
          <a:ln w="28575">
            <a:solidFill>
              <a:schemeClr val="hlink"/>
            </a:solidFill>
            <a:round/>
            <a:headEnd type="triangle" w="med" len="med"/>
            <a:tailEnd type="triangle" w="med" len="med"/>
          </a:ln>
        </p:spPr>
        <p:txBody>
          <a:bodyPr/>
          <a:lstStyle/>
          <a:p>
            <a:endParaRPr lang="zh-TW" altLang="en-US"/>
          </a:p>
        </p:txBody>
      </p:sp>
      <p:grpSp>
        <p:nvGrpSpPr>
          <p:cNvPr id="7" name="群組 6"/>
          <p:cNvGrpSpPr/>
          <p:nvPr/>
        </p:nvGrpSpPr>
        <p:grpSpPr>
          <a:xfrm>
            <a:off x="3203575" y="4508500"/>
            <a:ext cx="1871490" cy="1728788"/>
            <a:chOff x="3203575" y="4508500"/>
            <a:chExt cx="1871490" cy="1728788"/>
          </a:xfrm>
        </p:grpSpPr>
        <p:grpSp>
          <p:nvGrpSpPr>
            <p:cNvPr id="29712" name="Group 35"/>
            <p:cNvGrpSpPr>
              <a:grpSpLocks/>
            </p:cNvGrpSpPr>
            <p:nvPr/>
          </p:nvGrpSpPr>
          <p:grpSpPr bwMode="auto">
            <a:xfrm>
              <a:off x="3203575" y="4508500"/>
              <a:ext cx="1800225" cy="1728788"/>
              <a:chOff x="3107" y="2115"/>
              <a:chExt cx="1134" cy="1089"/>
            </a:xfrm>
          </p:grpSpPr>
          <p:sp>
            <p:nvSpPr>
              <p:cNvPr id="29716" name="Oval 36"/>
              <p:cNvSpPr>
                <a:spLocks noChangeArrowheads="1"/>
              </p:cNvSpPr>
              <p:nvPr/>
            </p:nvSpPr>
            <p:spPr bwMode="auto">
              <a:xfrm>
                <a:off x="3107" y="2115"/>
                <a:ext cx="1134" cy="1089"/>
              </a:xfrm>
              <a:prstGeom prst="ellipse">
                <a:avLst/>
              </a:prstGeom>
              <a:solidFill>
                <a:srgbClr val="3F8DE2">
                  <a:alpha val="85097"/>
                </a:srgbClr>
              </a:solidFill>
              <a:ln w="9525">
                <a:noFill/>
                <a:round/>
                <a:headEnd/>
                <a:tailEnd/>
              </a:ln>
            </p:spPr>
            <p:txBody>
              <a:bodyPr wrap="none" anchor="ctr"/>
              <a:lstStyle/>
              <a:p>
                <a:endParaRPr lang="zh-TW" altLang="en-US">
                  <a:latin typeface="標楷體" pitchFamily="65" charset="-120"/>
                  <a:ea typeface="標楷體" pitchFamily="65" charset="-120"/>
                </a:endParaRPr>
              </a:p>
            </p:txBody>
          </p:sp>
          <p:sp>
            <p:nvSpPr>
              <p:cNvPr id="45093" name="Text Box 37"/>
              <p:cNvSpPr txBox="1">
                <a:spLocks noChangeArrowheads="1"/>
              </p:cNvSpPr>
              <p:nvPr/>
            </p:nvSpPr>
            <p:spPr bwMode="auto">
              <a:xfrm>
                <a:off x="3199" y="2349"/>
                <a:ext cx="998" cy="519"/>
              </a:xfrm>
              <a:prstGeom prst="rect">
                <a:avLst/>
              </a:prstGeom>
              <a:noFill/>
              <a:ln w="9525">
                <a:noFill/>
                <a:miter lim="800000"/>
                <a:headEnd/>
                <a:tailEnd/>
              </a:ln>
              <a:effectLst/>
            </p:spPr>
            <p:txBody>
              <a:bodyPr>
                <a:spAutoFit/>
              </a:bodyPr>
              <a:lstStyle/>
              <a:p>
                <a:pPr>
                  <a:spcBef>
                    <a:spcPct val="50000"/>
                  </a:spcBef>
                  <a:defRPr/>
                </a:pPr>
                <a:endParaRPr lang="zh-TW" altLang="en-US" sz="4800" b="1">
                  <a:solidFill>
                    <a:schemeClr val="bg1"/>
                  </a:solidFill>
                  <a:effectLst>
                    <a:outerShdw blurRad="38100" dist="38100" dir="2700000" algn="tl">
                      <a:srgbClr val="C0C0C0"/>
                    </a:outerShdw>
                  </a:effectLst>
                  <a:latin typeface="標楷體" pitchFamily="65" charset="-120"/>
                  <a:ea typeface="標楷體" pitchFamily="65" charset="-120"/>
                </a:endParaRPr>
              </a:p>
            </p:txBody>
          </p:sp>
        </p:grpSp>
        <p:grpSp>
          <p:nvGrpSpPr>
            <p:cNvPr id="6" name="群組 5"/>
            <p:cNvGrpSpPr/>
            <p:nvPr/>
          </p:nvGrpSpPr>
          <p:grpSpPr>
            <a:xfrm>
              <a:off x="3347864" y="4509120"/>
              <a:ext cx="1727201" cy="1555750"/>
              <a:chOff x="3347864" y="4509120"/>
              <a:chExt cx="1727201" cy="1555750"/>
            </a:xfrm>
          </p:grpSpPr>
          <p:sp>
            <p:nvSpPr>
              <p:cNvPr id="45095" name="Text Box 39"/>
              <p:cNvSpPr txBox="1">
                <a:spLocks noChangeArrowheads="1"/>
              </p:cNvSpPr>
              <p:nvPr/>
            </p:nvSpPr>
            <p:spPr bwMode="auto">
              <a:xfrm>
                <a:off x="3347864" y="4509120"/>
                <a:ext cx="1008063" cy="1555750"/>
              </a:xfrm>
              <a:prstGeom prst="rect">
                <a:avLst/>
              </a:prstGeom>
              <a:noFill/>
              <a:ln w="9525">
                <a:noFill/>
                <a:miter lim="800000"/>
                <a:headEnd/>
                <a:tailEnd/>
              </a:ln>
              <a:effectLst/>
            </p:spPr>
            <p:txBody>
              <a:bodyPr>
                <a:spAutoFit/>
              </a:bodyPr>
              <a:lstStyle/>
              <a:p>
                <a:pPr>
                  <a:spcBef>
                    <a:spcPct val="50000"/>
                  </a:spcBef>
                  <a:defRPr/>
                </a:pPr>
                <a:r>
                  <a:rPr lang="zh-TW" altLang="en-US" sz="4800" b="1" dirty="0">
                    <a:solidFill>
                      <a:schemeClr val="bg1"/>
                    </a:solidFill>
                    <a:effectLst>
                      <a:outerShdw blurRad="38100" dist="38100" dir="2700000" algn="tl">
                        <a:srgbClr val="C0C0C0"/>
                      </a:outerShdw>
                    </a:effectLst>
                    <a:latin typeface="標楷體" pitchFamily="65" charset="-120"/>
                    <a:ea typeface="標楷體" pitchFamily="65" charset="-120"/>
                  </a:rPr>
                  <a:t>美金</a:t>
                </a:r>
              </a:p>
            </p:txBody>
          </p:sp>
          <p:sp>
            <p:nvSpPr>
              <p:cNvPr id="45096" name="Text Box 40"/>
              <p:cNvSpPr txBox="1">
                <a:spLocks noChangeArrowheads="1"/>
              </p:cNvSpPr>
              <p:nvPr/>
            </p:nvSpPr>
            <p:spPr bwMode="auto">
              <a:xfrm>
                <a:off x="4067002" y="4509120"/>
                <a:ext cx="1008063" cy="1555750"/>
              </a:xfrm>
              <a:prstGeom prst="rect">
                <a:avLst/>
              </a:prstGeom>
              <a:noFill/>
              <a:ln w="9525">
                <a:noFill/>
                <a:miter lim="800000"/>
                <a:headEnd/>
                <a:tailEnd/>
              </a:ln>
              <a:effectLst/>
            </p:spPr>
            <p:txBody>
              <a:bodyPr>
                <a:spAutoFit/>
              </a:bodyPr>
              <a:lstStyle/>
              <a:p>
                <a:pPr>
                  <a:spcBef>
                    <a:spcPct val="50000"/>
                  </a:spcBef>
                  <a:defRPr/>
                </a:pPr>
                <a:r>
                  <a:rPr lang="zh-TW" altLang="en-US" sz="4800" b="1" dirty="0">
                    <a:solidFill>
                      <a:schemeClr val="bg1"/>
                    </a:solidFill>
                    <a:effectLst>
                      <a:outerShdw blurRad="38100" dist="38100" dir="2700000" algn="tl">
                        <a:srgbClr val="C0C0C0"/>
                      </a:outerShdw>
                    </a:effectLst>
                    <a:latin typeface="標楷體" pitchFamily="65" charset="-120"/>
                    <a:ea typeface="標楷體" pitchFamily="65" charset="-120"/>
                  </a:rPr>
                  <a:t>計價</a:t>
                </a:r>
              </a:p>
            </p:txBody>
          </p:sp>
        </p:grpSp>
      </p:grpSp>
      <p:sp>
        <p:nvSpPr>
          <p:cNvPr id="45097" name="Text Box 41"/>
          <p:cNvSpPr txBox="1">
            <a:spLocks noChangeArrowheads="1"/>
          </p:cNvSpPr>
          <p:nvPr/>
        </p:nvSpPr>
        <p:spPr bwMode="auto">
          <a:xfrm>
            <a:off x="5003800" y="5805488"/>
            <a:ext cx="2519363" cy="822325"/>
          </a:xfrm>
          <a:prstGeom prst="rect">
            <a:avLst/>
          </a:prstGeom>
          <a:noFill/>
          <a:ln w="9525">
            <a:noFill/>
            <a:miter lim="800000"/>
            <a:headEnd/>
            <a:tailEnd/>
          </a:ln>
        </p:spPr>
        <p:txBody>
          <a:bodyPr>
            <a:spAutoFit/>
          </a:bodyPr>
          <a:lstStyle/>
          <a:p>
            <a:pPr>
              <a:spcBef>
                <a:spcPct val="50000"/>
              </a:spcBef>
            </a:pPr>
            <a:r>
              <a:rPr lang="zh-TW" altLang="en-US" sz="2400">
                <a:latin typeface="標楷體" pitchFamily="65" charset="-120"/>
                <a:ea typeface="標楷體" pitchFamily="65" charset="-120"/>
              </a:rPr>
              <a:t>石油、黃金</a:t>
            </a:r>
            <a:r>
              <a:rPr lang="zh-TW" altLang="zh-TW" sz="2400">
                <a:latin typeface="標楷體" pitchFamily="65" charset="-120"/>
                <a:ea typeface="標楷體" pitchFamily="65" charset="-120"/>
              </a:rPr>
              <a:t>、</a:t>
            </a:r>
            <a:r>
              <a:rPr lang="zh-TW" altLang="en-US" sz="2400">
                <a:latin typeface="標楷體" pitchFamily="65" charset="-120"/>
                <a:ea typeface="標楷體" pitchFamily="65" charset="-120"/>
              </a:rPr>
              <a:t/>
            </a:r>
            <a:br>
              <a:rPr lang="zh-TW" altLang="en-US" sz="2400">
                <a:latin typeface="標楷體" pitchFamily="65" charset="-120"/>
                <a:ea typeface="標楷體" pitchFamily="65" charset="-120"/>
              </a:rPr>
            </a:br>
            <a:r>
              <a:rPr lang="zh-TW" altLang="zh-TW" sz="2400">
                <a:latin typeface="標楷體" pitchFamily="65" charset="-120"/>
                <a:ea typeface="標楷體" pitchFamily="65" charset="-120"/>
              </a:rPr>
              <a:t>鐵</a:t>
            </a:r>
            <a:r>
              <a:rPr lang="zh-TW" altLang="en-US" sz="2400">
                <a:latin typeface="標楷體" pitchFamily="65" charset="-120"/>
                <a:ea typeface="標楷體" pitchFamily="65" charset="-120"/>
              </a:rPr>
              <a:t>礦</a:t>
            </a:r>
            <a:r>
              <a:rPr lang="en-US" altLang="zh-TW" sz="2400">
                <a:latin typeface="標楷體" pitchFamily="65" charset="-120"/>
                <a:ea typeface="標楷體" pitchFamily="65" charset="-120"/>
              </a:rPr>
              <a:t>……</a:t>
            </a:r>
          </a:p>
        </p:txBody>
      </p:sp>
      <p:sp>
        <p:nvSpPr>
          <p:cNvPr id="45101" name="AutoShape 45"/>
          <p:cNvSpPr>
            <a:spLocks noChangeArrowheads="1"/>
          </p:cNvSpPr>
          <p:nvPr/>
        </p:nvSpPr>
        <p:spPr bwMode="auto">
          <a:xfrm>
            <a:off x="250825" y="1557338"/>
            <a:ext cx="863600" cy="1150937"/>
          </a:xfrm>
          <a:prstGeom prst="upArrow">
            <a:avLst>
              <a:gd name="adj1" fmla="val 50000"/>
              <a:gd name="adj2" fmla="val 33318"/>
            </a:avLst>
          </a:prstGeom>
          <a:solidFill>
            <a:srgbClr val="FF0000"/>
          </a:solidFill>
          <a:ln w="9525">
            <a:solidFill>
              <a:srgbClr val="FF0000"/>
            </a:solidFill>
            <a:miter lim="800000"/>
            <a:headEnd/>
            <a:tailEnd/>
          </a:ln>
        </p:spPr>
        <p:txBody>
          <a:bodyPr vert="eaVert" wrap="none" anchor="ctr"/>
          <a:lstStyle/>
          <a:p>
            <a:endParaRPr lang="zh-TW" altLang="en-US">
              <a:latin typeface="標楷體" pitchFamily="65" charset="-120"/>
              <a:ea typeface="標楷體" pitchFamily="65" charset="-120"/>
            </a:endParaRPr>
          </a:p>
        </p:txBody>
      </p:sp>
      <p:sp>
        <p:nvSpPr>
          <p:cNvPr id="45102" name="AutoShape 46"/>
          <p:cNvSpPr>
            <a:spLocks noChangeArrowheads="1"/>
          </p:cNvSpPr>
          <p:nvPr/>
        </p:nvSpPr>
        <p:spPr bwMode="auto">
          <a:xfrm flipV="1">
            <a:off x="2987675" y="2060575"/>
            <a:ext cx="1296988" cy="2232025"/>
          </a:xfrm>
          <a:prstGeom prst="upArrow">
            <a:avLst>
              <a:gd name="adj1" fmla="val 50000"/>
              <a:gd name="adj2" fmla="val 43023"/>
            </a:avLst>
          </a:prstGeom>
          <a:solidFill>
            <a:srgbClr val="FF0000"/>
          </a:solidFill>
          <a:ln w="9525">
            <a:solidFill>
              <a:srgbClr val="FF0000"/>
            </a:solidFill>
            <a:miter lim="800000"/>
            <a:headEnd/>
            <a:tailEnd/>
          </a:ln>
        </p:spPr>
        <p:txBody>
          <a:bodyPr vert="eaVert" wrap="none" anchor="ctr"/>
          <a:lstStyle/>
          <a:p>
            <a:endParaRPr lang="zh-TW" altLang="en-US">
              <a:latin typeface="標楷體" pitchFamily="65" charset="-120"/>
              <a:ea typeface="標楷體" pitchFamily="65" charset="-120"/>
            </a:endParaRPr>
          </a:p>
        </p:txBody>
      </p:sp>
      <p:grpSp>
        <p:nvGrpSpPr>
          <p:cNvPr id="3" name="群組 2"/>
          <p:cNvGrpSpPr/>
          <p:nvPr/>
        </p:nvGrpSpPr>
        <p:grpSpPr>
          <a:xfrm>
            <a:off x="4716016" y="3140968"/>
            <a:ext cx="1800225" cy="1728787"/>
            <a:chOff x="4716016" y="3140968"/>
            <a:chExt cx="1800225" cy="1728787"/>
          </a:xfrm>
        </p:grpSpPr>
        <p:sp>
          <p:nvSpPr>
            <p:cNvPr id="34" name="Oval 17"/>
            <p:cNvSpPr>
              <a:spLocks noChangeArrowheads="1"/>
            </p:cNvSpPr>
            <p:nvPr/>
          </p:nvSpPr>
          <p:spPr bwMode="auto">
            <a:xfrm>
              <a:off x="4716016" y="3140968"/>
              <a:ext cx="1800225" cy="1728787"/>
            </a:xfrm>
            <a:prstGeom prst="ellipse">
              <a:avLst/>
            </a:prstGeom>
            <a:solidFill>
              <a:srgbClr val="3F8DE2">
                <a:alpha val="85097"/>
              </a:srgbClr>
            </a:solidFill>
            <a:ln w="9525">
              <a:noFill/>
              <a:round/>
              <a:headEnd/>
              <a:tailEnd/>
            </a:ln>
          </p:spPr>
          <p:txBody>
            <a:bodyPr wrap="none" anchor="ctr"/>
            <a:lstStyle/>
            <a:p>
              <a:endParaRPr lang="zh-TW" altLang="en-US">
                <a:latin typeface="標楷體" pitchFamily="65" charset="-120"/>
                <a:ea typeface="標楷體" pitchFamily="65" charset="-120"/>
              </a:endParaRPr>
            </a:p>
          </p:txBody>
        </p:sp>
        <p:sp>
          <p:nvSpPr>
            <p:cNvPr id="45087" name="Text Box 31"/>
            <p:cNvSpPr txBox="1">
              <a:spLocks noChangeArrowheads="1"/>
            </p:cNvSpPr>
            <p:nvPr/>
          </p:nvSpPr>
          <p:spPr bwMode="auto">
            <a:xfrm>
              <a:off x="5004048" y="3573016"/>
              <a:ext cx="1296144" cy="823912"/>
            </a:xfrm>
            <a:prstGeom prst="rect">
              <a:avLst/>
            </a:prstGeom>
            <a:noFill/>
            <a:ln w="9525">
              <a:noFill/>
              <a:miter lim="800000"/>
              <a:headEnd/>
              <a:tailEnd/>
            </a:ln>
            <a:effectLst/>
          </p:spPr>
          <p:txBody>
            <a:bodyPr wrap="square">
              <a:spAutoFit/>
            </a:bodyPr>
            <a:lstStyle/>
            <a:p>
              <a:pPr>
                <a:spcBef>
                  <a:spcPct val="50000"/>
                </a:spcBef>
                <a:defRPr/>
              </a:pPr>
              <a:r>
                <a:rPr lang="en-US" altLang="zh-TW" sz="4800" b="1" dirty="0">
                  <a:solidFill>
                    <a:schemeClr val="bg1"/>
                  </a:solidFill>
                  <a:effectLst>
                    <a:outerShdw blurRad="38100" dist="38100" dir="2700000" algn="tl">
                      <a:srgbClr val="C0C0C0"/>
                    </a:outerShdw>
                  </a:effectLst>
                  <a:latin typeface="標楷體" pitchFamily="65" charset="-120"/>
                  <a:ea typeface="標楷體" pitchFamily="65" charset="-120"/>
                </a:rPr>
                <a:t>CRB</a:t>
              </a:r>
            </a:p>
          </p:txBody>
        </p:sp>
      </p:grpSp>
      <p:grpSp>
        <p:nvGrpSpPr>
          <p:cNvPr id="2" name="群組 1"/>
          <p:cNvGrpSpPr/>
          <p:nvPr/>
        </p:nvGrpSpPr>
        <p:grpSpPr>
          <a:xfrm>
            <a:off x="899592" y="4797152"/>
            <a:ext cx="1800225" cy="1728788"/>
            <a:chOff x="611560" y="4797152"/>
            <a:chExt cx="1800225" cy="1728788"/>
          </a:xfrm>
        </p:grpSpPr>
        <p:grpSp>
          <p:nvGrpSpPr>
            <p:cNvPr id="35" name="Group 35"/>
            <p:cNvGrpSpPr>
              <a:grpSpLocks/>
            </p:cNvGrpSpPr>
            <p:nvPr/>
          </p:nvGrpSpPr>
          <p:grpSpPr bwMode="auto">
            <a:xfrm>
              <a:off x="611560" y="4797152"/>
              <a:ext cx="1800225" cy="1728788"/>
              <a:chOff x="3107" y="2115"/>
              <a:chExt cx="1134" cy="1089"/>
            </a:xfrm>
          </p:grpSpPr>
          <p:sp>
            <p:nvSpPr>
              <p:cNvPr id="36" name="Oval 36"/>
              <p:cNvSpPr>
                <a:spLocks noChangeArrowheads="1"/>
              </p:cNvSpPr>
              <p:nvPr/>
            </p:nvSpPr>
            <p:spPr bwMode="auto">
              <a:xfrm>
                <a:off x="3107" y="2115"/>
                <a:ext cx="1134" cy="1089"/>
              </a:xfrm>
              <a:prstGeom prst="ellipse">
                <a:avLst/>
              </a:prstGeom>
              <a:solidFill>
                <a:srgbClr val="3F8DE2">
                  <a:alpha val="85097"/>
                </a:srgbClr>
              </a:solidFill>
              <a:ln w="9525">
                <a:noFill/>
                <a:round/>
                <a:headEnd/>
                <a:tailEnd/>
              </a:ln>
            </p:spPr>
            <p:txBody>
              <a:bodyPr wrap="none" anchor="ctr"/>
              <a:lstStyle/>
              <a:p>
                <a:endParaRPr lang="zh-TW" altLang="en-US">
                  <a:latin typeface="標楷體" pitchFamily="65" charset="-120"/>
                  <a:ea typeface="標楷體" pitchFamily="65" charset="-120"/>
                </a:endParaRPr>
              </a:p>
            </p:txBody>
          </p:sp>
          <p:sp>
            <p:nvSpPr>
              <p:cNvPr id="37" name="Text Box 37"/>
              <p:cNvSpPr txBox="1">
                <a:spLocks noChangeArrowheads="1"/>
              </p:cNvSpPr>
              <p:nvPr/>
            </p:nvSpPr>
            <p:spPr bwMode="auto">
              <a:xfrm>
                <a:off x="3199" y="2349"/>
                <a:ext cx="998" cy="519"/>
              </a:xfrm>
              <a:prstGeom prst="rect">
                <a:avLst/>
              </a:prstGeom>
              <a:noFill/>
              <a:ln w="9525">
                <a:noFill/>
                <a:miter lim="800000"/>
                <a:headEnd/>
                <a:tailEnd/>
              </a:ln>
              <a:effectLst/>
            </p:spPr>
            <p:txBody>
              <a:bodyPr>
                <a:spAutoFit/>
              </a:bodyPr>
              <a:lstStyle/>
              <a:p>
                <a:pPr>
                  <a:spcBef>
                    <a:spcPct val="50000"/>
                  </a:spcBef>
                  <a:defRPr/>
                </a:pPr>
                <a:endParaRPr lang="zh-TW" altLang="en-US" sz="4800" b="1">
                  <a:solidFill>
                    <a:schemeClr val="bg1"/>
                  </a:solidFill>
                  <a:effectLst>
                    <a:outerShdw blurRad="38100" dist="38100" dir="2700000" algn="tl">
                      <a:srgbClr val="C0C0C0"/>
                    </a:outerShdw>
                  </a:effectLst>
                  <a:latin typeface="標楷體" pitchFamily="65" charset="-120"/>
                  <a:ea typeface="標楷體" pitchFamily="65" charset="-120"/>
                </a:endParaRPr>
              </a:p>
            </p:txBody>
          </p:sp>
        </p:grpSp>
        <p:sp>
          <p:nvSpPr>
            <p:cNvPr id="45069" name="Text Box 13"/>
            <p:cNvSpPr txBox="1">
              <a:spLocks noChangeArrowheads="1"/>
            </p:cNvSpPr>
            <p:nvPr/>
          </p:nvSpPr>
          <p:spPr bwMode="auto">
            <a:xfrm>
              <a:off x="1115616" y="4869160"/>
              <a:ext cx="935038" cy="1570037"/>
            </a:xfrm>
            <a:prstGeom prst="rect">
              <a:avLst/>
            </a:prstGeom>
            <a:noFill/>
            <a:ln w="9525">
              <a:noFill/>
              <a:miter lim="800000"/>
              <a:headEnd/>
              <a:tailEnd/>
            </a:ln>
            <a:effectLst/>
          </p:spPr>
          <p:txBody>
            <a:bodyPr wrap="square">
              <a:spAutoFit/>
            </a:bodyPr>
            <a:lstStyle/>
            <a:p>
              <a:pPr>
                <a:spcBef>
                  <a:spcPct val="50000"/>
                </a:spcBef>
                <a:defRPr/>
              </a:pPr>
              <a:r>
                <a:rPr lang="zh-TW" altLang="en-US" sz="4800" b="1" dirty="0">
                  <a:solidFill>
                    <a:schemeClr val="bg1"/>
                  </a:solidFill>
                  <a:effectLst>
                    <a:outerShdw blurRad="38100" dist="38100" dir="2700000" algn="tl">
                      <a:srgbClr val="C0C0C0"/>
                    </a:outerShdw>
                  </a:effectLst>
                  <a:latin typeface="標楷體" pitchFamily="65" charset="-120"/>
                  <a:ea typeface="標楷體" pitchFamily="65" charset="-120"/>
                </a:rPr>
                <a:t>歐元</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plus(in)">
                                      <p:cBhvr>
                                        <p:cTn id="7" dur="500"/>
                                        <p:tgtEl>
                                          <p:spTgt spid="4506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45066"/>
                                        </p:tgtEl>
                                        <p:attrNameLst>
                                          <p:attrName>style.visibility</p:attrName>
                                        </p:attrNameLst>
                                      </p:cBhvr>
                                      <p:to>
                                        <p:strVal val="visible"/>
                                      </p:to>
                                    </p:set>
                                    <p:animEffect transition="in" filter="slide(fromBottom)">
                                      <p:cBhvr>
                                        <p:cTn id="18" dur="500"/>
                                        <p:tgtEl>
                                          <p:spTgt spid="4506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45078"/>
                                        </p:tgtEl>
                                        <p:attrNameLst>
                                          <p:attrName>style.visibility</p:attrName>
                                        </p:attrNameLst>
                                      </p:cBhvr>
                                      <p:to>
                                        <p:strVal val="visible"/>
                                      </p:to>
                                    </p:set>
                                    <p:animEffect transition="in" filter="slide(fromBottom)">
                                      <p:cBhvr>
                                        <p:cTn id="29" dur="500"/>
                                        <p:tgtEl>
                                          <p:spTgt spid="45078"/>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45071"/>
                                        </p:tgtEl>
                                        <p:attrNameLst>
                                          <p:attrName>style.visibility</p:attrName>
                                        </p:attrNameLst>
                                      </p:cBhvr>
                                      <p:to>
                                        <p:strVal val="visible"/>
                                      </p:to>
                                    </p:set>
                                    <p:animEffect transition="in" filter="slide(fromBottom)">
                                      <p:cBhvr>
                                        <p:cTn id="34" dur="500"/>
                                        <p:tgtEl>
                                          <p:spTgt spid="4507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45088"/>
                                        </p:tgtEl>
                                        <p:attrNameLst>
                                          <p:attrName>style.visibility</p:attrName>
                                        </p:attrNameLst>
                                      </p:cBhvr>
                                      <p:to>
                                        <p:strVal val="visible"/>
                                      </p:to>
                                    </p:set>
                                    <p:animEffect transition="in" filter="slide(fromBottom)">
                                      <p:cBhvr>
                                        <p:cTn id="45" dur="500"/>
                                        <p:tgtEl>
                                          <p:spTgt spid="45088"/>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45079"/>
                                        </p:tgtEl>
                                        <p:attrNameLst>
                                          <p:attrName>style.visibility</p:attrName>
                                        </p:attrNameLst>
                                      </p:cBhvr>
                                      <p:to>
                                        <p:strVal val="visible"/>
                                      </p:to>
                                    </p:set>
                                    <p:animEffect transition="in" filter="slide(fromBottom)">
                                      <p:cBhvr>
                                        <p:cTn id="50" dur="500"/>
                                        <p:tgtEl>
                                          <p:spTgt spid="4507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45097"/>
                                        </p:tgtEl>
                                        <p:attrNameLst>
                                          <p:attrName>style.visibility</p:attrName>
                                        </p:attrNameLst>
                                      </p:cBhvr>
                                      <p:to>
                                        <p:strVal val="visible"/>
                                      </p:to>
                                    </p:set>
                                    <p:animEffect transition="in" filter="slide(fromBottom)">
                                      <p:cBhvr>
                                        <p:cTn id="61" dur="500"/>
                                        <p:tgtEl>
                                          <p:spTgt spid="45097"/>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45089"/>
                                        </p:tgtEl>
                                        <p:attrNameLst>
                                          <p:attrName>style.visibility</p:attrName>
                                        </p:attrNameLst>
                                      </p:cBhvr>
                                      <p:to>
                                        <p:strVal val="visible"/>
                                      </p:to>
                                    </p:set>
                                    <p:animEffect transition="in" filter="slide(fromBottom)">
                                      <p:cBhvr>
                                        <p:cTn id="66" dur="500"/>
                                        <p:tgtEl>
                                          <p:spTgt spid="45089"/>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45101"/>
                                        </p:tgtEl>
                                        <p:attrNameLst>
                                          <p:attrName>style.visibility</p:attrName>
                                        </p:attrNameLst>
                                      </p:cBhvr>
                                      <p:to>
                                        <p:strVal val="visible"/>
                                      </p:to>
                                    </p:set>
                                    <p:anim calcmode="lin" valueType="num">
                                      <p:cBhvr>
                                        <p:cTn id="71" dur="500" fill="hold"/>
                                        <p:tgtEl>
                                          <p:spTgt spid="45101"/>
                                        </p:tgtEl>
                                        <p:attrNameLst>
                                          <p:attrName>ppt_w</p:attrName>
                                        </p:attrNameLst>
                                      </p:cBhvr>
                                      <p:tavLst>
                                        <p:tav tm="0">
                                          <p:val>
                                            <p:fltVal val="0"/>
                                          </p:val>
                                        </p:tav>
                                        <p:tav tm="100000">
                                          <p:val>
                                            <p:strVal val="#ppt_w"/>
                                          </p:val>
                                        </p:tav>
                                      </p:tavLst>
                                    </p:anim>
                                    <p:anim calcmode="lin" valueType="num">
                                      <p:cBhvr>
                                        <p:cTn id="72" dur="500" fill="hold"/>
                                        <p:tgtEl>
                                          <p:spTgt spid="45101"/>
                                        </p:tgtEl>
                                        <p:attrNameLst>
                                          <p:attrName>ppt_h</p:attrName>
                                        </p:attrNameLst>
                                      </p:cBhvr>
                                      <p:tavLst>
                                        <p:tav tm="0">
                                          <p:val>
                                            <p:fltVal val="0"/>
                                          </p:val>
                                        </p:tav>
                                        <p:tav tm="100000">
                                          <p:val>
                                            <p:strVal val="#ppt_h"/>
                                          </p:val>
                                        </p:tav>
                                      </p:tavLst>
                                    </p:anim>
                                    <p:animEffect transition="in" filter="fade">
                                      <p:cBhvr>
                                        <p:cTn id="73" dur="500"/>
                                        <p:tgtEl>
                                          <p:spTgt spid="45101"/>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0" fill="hold" grpId="0" nodeType="clickEffect">
                                  <p:stCondLst>
                                    <p:cond delay="0"/>
                                  </p:stCondLst>
                                  <p:childTnLst>
                                    <p:set>
                                      <p:cBhvr>
                                        <p:cTn id="77" dur="1" fill="hold">
                                          <p:stCondLst>
                                            <p:cond delay="0"/>
                                          </p:stCondLst>
                                        </p:cTn>
                                        <p:tgtEl>
                                          <p:spTgt spid="45102"/>
                                        </p:tgtEl>
                                        <p:attrNameLst>
                                          <p:attrName>style.visibility</p:attrName>
                                        </p:attrNameLst>
                                      </p:cBhvr>
                                      <p:to>
                                        <p:strVal val="visible"/>
                                      </p:to>
                                    </p:set>
                                    <p:anim calcmode="lin" valueType="num">
                                      <p:cBhvr>
                                        <p:cTn id="78" dur="500" fill="hold"/>
                                        <p:tgtEl>
                                          <p:spTgt spid="45102"/>
                                        </p:tgtEl>
                                        <p:attrNameLst>
                                          <p:attrName>ppt_w</p:attrName>
                                        </p:attrNameLst>
                                      </p:cBhvr>
                                      <p:tavLst>
                                        <p:tav tm="0">
                                          <p:val>
                                            <p:fltVal val="0"/>
                                          </p:val>
                                        </p:tav>
                                        <p:tav tm="100000">
                                          <p:val>
                                            <p:strVal val="#ppt_w"/>
                                          </p:val>
                                        </p:tav>
                                      </p:tavLst>
                                    </p:anim>
                                    <p:anim calcmode="lin" valueType="num">
                                      <p:cBhvr>
                                        <p:cTn id="79" dur="500" fill="hold"/>
                                        <p:tgtEl>
                                          <p:spTgt spid="45102"/>
                                        </p:tgtEl>
                                        <p:attrNameLst>
                                          <p:attrName>ppt_h</p:attrName>
                                        </p:attrNameLst>
                                      </p:cBhvr>
                                      <p:tavLst>
                                        <p:tav tm="0">
                                          <p:val>
                                            <p:fltVal val="0"/>
                                          </p:val>
                                        </p:tav>
                                        <p:tav tm="100000">
                                          <p:val>
                                            <p:strVal val="#ppt_h"/>
                                          </p:val>
                                        </p:tav>
                                      </p:tavLst>
                                    </p:anim>
                                    <p:animEffect transition="in" filter="fade">
                                      <p:cBhvr>
                                        <p:cTn id="80" dur="500"/>
                                        <p:tgtEl>
                                          <p:spTgt spid="4510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2000"/>
                                        <p:tgtEl>
                                          <p:spTgt spid="45102"/>
                                        </p:tgtEl>
                                      </p:cBhvr>
                                    </p:animEffect>
                                    <p:set>
                                      <p:cBhvr>
                                        <p:cTn id="85" dur="1" fill="hold">
                                          <p:stCondLst>
                                            <p:cond delay="1999"/>
                                          </p:stCondLst>
                                        </p:cTn>
                                        <p:tgtEl>
                                          <p:spTgt spid="45102"/>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2000"/>
                                        <p:tgtEl>
                                          <p:spTgt spid="45101"/>
                                        </p:tgtEl>
                                      </p:cBhvr>
                                    </p:animEffect>
                                    <p:set>
                                      <p:cBhvr>
                                        <p:cTn id="88" dur="1" fill="hold">
                                          <p:stCondLst>
                                            <p:cond delay="1999"/>
                                          </p:stCondLst>
                                        </p:cTn>
                                        <p:tgtEl>
                                          <p:spTgt spid="45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6" grpId="0" animBg="1"/>
      <p:bldP spid="45071" grpId="0" animBg="1"/>
      <p:bldP spid="45078" grpId="0"/>
      <p:bldP spid="45079" grpId="0" animBg="1"/>
      <p:bldP spid="45088" grpId="0"/>
      <p:bldP spid="45089" grpId="0" animBg="1"/>
      <p:bldP spid="45097" grpId="0"/>
      <p:bldP spid="45101" grpId="0" animBg="1"/>
      <p:bldP spid="45101" grpId="1" animBg="1"/>
      <p:bldP spid="45102" grpId="0" animBg="1"/>
      <p:bldP spid="4510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itre 1"/>
          <p:cNvSpPr>
            <a:spLocks/>
          </p:cNvSpPr>
          <p:nvPr/>
        </p:nvSpPr>
        <p:spPr bwMode="auto">
          <a:xfrm>
            <a:off x="0" y="0"/>
            <a:ext cx="6329363" cy="857250"/>
          </a:xfrm>
          <a:prstGeom prst="rect">
            <a:avLst/>
          </a:prstGeom>
          <a:noFill/>
          <a:ln w="9525">
            <a:noFill/>
            <a:miter lim="800000"/>
            <a:headEnd/>
            <a:tailEnd/>
          </a:ln>
        </p:spPr>
        <p:txBody>
          <a:bodyPr anchor="ctr"/>
          <a:lstStyle/>
          <a:p>
            <a:pPr eaLnBrk="0" hangingPunct="0">
              <a:defRPr/>
            </a:pPr>
            <a:r>
              <a:rPr kumimoji="0" lang="zh-TW" altLang="en-US" sz="7200" b="1">
                <a:solidFill>
                  <a:srgbClr val="1074CE"/>
                </a:solidFill>
                <a:effectLst>
                  <a:outerShdw blurRad="38100" dist="38100" dir="2700000" algn="tl">
                    <a:srgbClr val="C0C0C0"/>
                  </a:outerShdw>
                </a:effectLst>
                <a:latin typeface="Wingdings 2" pitchFamily="18" charset="2"/>
                <a:ea typeface="標楷體" pitchFamily="65" charset="-120"/>
              </a:rPr>
              <a:t>資產配置</a:t>
            </a:r>
            <a:endParaRPr kumimoji="0" lang="fr-FR" altLang="zh-TW" sz="7200" b="1">
              <a:solidFill>
                <a:srgbClr val="1074CE"/>
              </a:solidFill>
              <a:effectLst>
                <a:outerShdw blurRad="38100" dist="38100" dir="2700000" algn="tl">
                  <a:srgbClr val="C0C0C0"/>
                </a:outerShdw>
              </a:effectLst>
              <a:latin typeface="Wingdings 2" pitchFamily="18" charset="2"/>
              <a:ea typeface="標楷體" pitchFamily="65" charset="-120"/>
            </a:endParaRPr>
          </a:p>
        </p:txBody>
      </p:sp>
      <p:grpSp>
        <p:nvGrpSpPr>
          <p:cNvPr id="30722" name="Group 9"/>
          <p:cNvGrpSpPr>
            <a:grpSpLocks/>
          </p:cNvGrpSpPr>
          <p:nvPr/>
        </p:nvGrpSpPr>
        <p:grpSpPr bwMode="auto">
          <a:xfrm>
            <a:off x="1908175" y="692150"/>
            <a:ext cx="5905500" cy="5905500"/>
            <a:chOff x="1292" y="391"/>
            <a:chExt cx="3720" cy="3720"/>
          </a:xfrm>
        </p:grpSpPr>
        <p:pic>
          <p:nvPicPr>
            <p:cNvPr id="30724" name="圖片 2" descr="Mercedes-Benz_logo.gif"/>
            <p:cNvPicPr>
              <a:picLocks noChangeAspect="1"/>
            </p:cNvPicPr>
            <p:nvPr/>
          </p:nvPicPr>
          <p:blipFill>
            <a:blip r:embed="rId3"/>
            <a:srcRect/>
            <a:stretch>
              <a:fillRect/>
            </a:stretch>
          </p:blipFill>
          <p:spPr bwMode="auto">
            <a:xfrm>
              <a:off x="1292" y="391"/>
              <a:ext cx="3720" cy="3720"/>
            </a:xfrm>
            <a:prstGeom prst="rect">
              <a:avLst/>
            </a:prstGeom>
            <a:noFill/>
            <a:ln w="9525">
              <a:noFill/>
              <a:miter lim="800000"/>
              <a:headEnd/>
              <a:tailEnd/>
            </a:ln>
          </p:spPr>
        </p:pic>
        <p:sp>
          <p:nvSpPr>
            <p:cNvPr id="30725" name="文字方塊 11"/>
            <p:cNvSpPr txBox="1">
              <a:spLocks noChangeArrowheads="1"/>
            </p:cNvSpPr>
            <p:nvPr/>
          </p:nvSpPr>
          <p:spPr bwMode="auto">
            <a:xfrm>
              <a:off x="1655" y="1480"/>
              <a:ext cx="1565" cy="634"/>
            </a:xfrm>
            <a:prstGeom prst="rect">
              <a:avLst/>
            </a:prstGeom>
            <a:noFill/>
            <a:ln w="9525">
              <a:noFill/>
              <a:miter lim="800000"/>
              <a:headEnd/>
              <a:tailEnd/>
            </a:ln>
          </p:spPr>
          <p:txBody>
            <a:bodyPr>
              <a:spAutoFit/>
            </a:bodyPr>
            <a:lstStyle/>
            <a:p>
              <a:r>
                <a:rPr lang="zh-TW" altLang="en-US" sz="6000">
                  <a:solidFill>
                    <a:schemeClr val="tx1"/>
                  </a:solidFill>
                  <a:ea typeface="標楷體" pitchFamily="65" charset="-120"/>
                </a:rPr>
                <a:t>美元</a:t>
              </a:r>
            </a:p>
          </p:txBody>
        </p:sp>
        <p:sp>
          <p:nvSpPr>
            <p:cNvPr id="30726" name="文字方塊 14"/>
            <p:cNvSpPr txBox="1">
              <a:spLocks noChangeArrowheads="1"/>
            </p:cNvSpPr>
            <p:nvPr/>
          </p:nvSpPr>
          <p:spPr bwMode="auto">
            <a:xfrm>
              <a:off x="2426" y="2840"/>
              <a:ext cx="1686" cy="633"/>
            </a:xfrm>
            <a:prstGeom prst="rect">
              <a:avLst/>
            </a:prstGeom>
            <a:noFill/>
            <a:ln w="9525">
              <a:noFill/>
              <a:miter lim="800000"/>
              <a:headEnd/>
              <a:tailEnd/>
            </a:ln>
          </p:spPr>
          <p:txBody>
            <a:bodyPr>
              <a:spAutoFit/>
            </a:bodyPr>
            <a:lstStyle/>
            <a:p>
              <a:r>
                <a:rPr lang="zh-TW" altLang="en-US" sz="6000">
                  <a:solidFill>
                    <a:schemeClr val="tx1"/>
                  </a:solidFill>
                  <a:ea typeface="標楷體" pitchFamily="65" charset="-120"/>
                </a:rPr>
                <a:t>台幣</a:t>
              </a:r>
            </a:p>
          </p:txBody>
        </p:sp>
      </p:grpSp>
      <p:sp>
        <p:nvSpPr>
          <p:cNvPr id="50181" name="文字方塊 13"/>
          <p:cNvSpPr txBox="1">
            <a:spLocks noChangeArrowheads="1"/>
          </p:cNvSpPr>
          <p:nvPr/>
        </p:nvSpPr>
        <p:spPr bwMode="auto">
          <a:xfrm>
            <a:off x="5292725" y="2420938"/>
            <a:ext cx="2581275" cy="1006475"/>
          </a:xfrm>
          <a:prstGeom prst="rect">
            <a:avLst/>
          </a:prstGeom>
          <a:noFill/>
          <a:ln w="9525">
            <a:noFill/>
            <a:miter lim="800000"/>
            <a:headEnd/>
            <a:tailEnd/>
          </a:ln>
        </p:spPr>
        <p:txBody>
          <a:bodyPr>
            <a:spAutoFit/>
          </a:bodyPr>
          <a:lstStyle/>
          <a:p>
            <a:r>
              <a:rPr lang="zh-TW" altLang="en-US" sz="6000">
                <a:solidFill>
                  <a:schemeClr val="tx1"/>
                </a:solidFill>
                <a:ea typeface="標楷體" pitchFamily="65" charset="-120"/>
              </a:rPr>
              <a:t>澳幣</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181">
                                            <p:txEl>
                                              <p:pRg st="0" end="0"/>
                                            </p:txEl>
                                          </p:spTgt>
                                        </p:tgtEl>
                                        <p:attrNameLst>
                                          <p:attrName>style.visibility</p:attrName>
                                        </p:attrNameLst>
                                      </p:cBhvr>
                                      <p:to>
                                        <p:strVal val="visible"/>
                                      </p:to>
                                    </p:set>
                                    <p:animEffect transition="in" filter="fade">
                                      <p:cBhvr>
                                        <p:cTn id="7" dur="1000"/>
                                        <p:tgtEl>
                                          <p:spTgt spid="50181">
                                            <p:txEl>
                                              <p:pRg st="0" end="0"/>
                                            </p:txEl>
                                          </p:spTgt>
                                        </p:tgtEl>
                                      </p:cBhvr>
                                    </p:animEffect>
                                    <p:anim calcmode="lin" valueType="num">
                                      <p:cBhvr>
                                        <p:cTn id="8" dur="1000" fill="hold"/>
                                        <p:tgtEl>
                                          <p:spTgt spid="5018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18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0" descr="「澳洲」的圖片搜尋結果"/>
          <p:cNvPicPr>
            <a:picLocks noChangeAspect="1" noChangeArrowheads="1"/>
          </p:cNvPicPr>
          <p:nvPr/>
        </p:nvPicPr>
        <p:blipFill>
          <a:blip r:embed="rId3">
            <a:lum bright="-6000"/>
          </a:blip>
          <a:srcRect b="3964"/>
          <a:stretch>
            <a:fillRect/>
          </a:stretch>
        </p:blipFill>
        <p:spPr bwMode="auto">
          <a:xfrm>
            <a:off x="0" y="0"/>
            <a:ext cx="9144000" cy="6858000"/>
          </a:xfrm>
          <a:prstGeom prst="rect">
            <a:avLst/>
          </a:prstGeom>
          <a:noFill/>
          <a:ln w="9525">
            <a:noFill/>
            <a:miter lim="800000"/>
            <a:headEnd/>
            <a:tailEnd/>
          </a:ln>
        </p:spPr>
      </p:pic>
      <p:sp>
        <p:nvSpPr>
          <p:cNvPr id="31746" name="Shape 152"/>
          <p:cNvSpPr>
            <a:spLocks noChangeArrowheads="1"/>
          </p:cNvSpPr>
          <p:nvPr/>
        </p:nvSpPr>
        <p:spPr bwMode="auto">
          <a:xfrm>
            <a:off x="0" y="4437063"/>
            <a:ext cx="7308850" cy="1423987"/>
          </a:xfrm>
          <a:prstGeom prst="rect">
            <a:avLst/>
          </a:prstGeom>
          <a:solidFill>
            <a:srgbClr val="FFFFFF">
              <a:alpha val="54901"/>
            </a:srgbClr>
          </a:solidFill>
          <a:ln w="9525">
            <a:noFill/>
            <a:miter lim="800000"/>
            <a:headEnd/>
            <a:tailEnd/>
          </a:ln>
        </p:spPr>
        <p:txBody>
          <a:bodyPr lIns="91425" tIns="91425" rIns="91425" bIns="91425" anchor="ctr"/>
          <a:lstStyle/>
          <a:p>
            <a:endParaRPr kumimoji="0" lang="zh-TW" altLang="zh-TW"/>
          </a:p>
        </p:txBody>
      </p:sp>
      <p:sp>
        <p:nvSpPr>
          <p:cNvPr id="48132" name="Shape 153"/>
          <p:cNvSpPr txBox="1">
            <a:spLocks noGrp="1"/>
          </p:cNvSpPr>
          <p:nvPr>
            <p:ph type="title"/>
          </p:nvPr>
        </p:nvSpPr>
        <p:spPr>
          <a:xfrm>
            <a:off x="900113" y="5013325"/>
            <a:ext cx="4643437" cy="736600"/>
          </a:xfrm>
        </p:spPr>
        <p:txBody>
          <a:bodyPr/>
          <a:lstStyle/>
          <a:p>
            <a:pPr eaLnBrk="1" hangingPunct="1">
              <a:buClr>
                <a:srgbClr val="97ABBC"/>
              </a:buClr>
              <a:buFont typeface="Times New Roman" pitchFamily="18" charset="0"/>
              <a:buNone/>
              <a:defRPr/>
            </a:pPr>
            <a:r>
              <a:rPr lang="zh-TW" altLang="en-US" sz="7200" b="1" smtClean="0">
                <a:solidFill>
                  <a:srgbClr val="002060"/>
                </a:solidFill>
                <a:effectLst>
                  <a:outerShdw blurRad="38100" dist="38100" dir="2700000" algn="tl">
                    <a:srgbClr val="C0C0C0"/>
                  </a:outerShdw>
                </a:effectLst>
                <a:latin typeface="Wingdings 2" pitchFamily="18" charset="2"/>
                <a:ea typeface="標楷體" pitchFamily="65" charset="-120"/>
                <a:cs typeface="Raleway"/>
                <a:sym typeface="Times New Roman" pitchFamily="18" charset="0"/>
              </a:rPr>
              <a:t>澳洲經濟</a:t>
            </a:r>
          </a:p>
        </p:txBody>
      </p:sp>
      <p:sp>
        <p:nvSpPr>
          <p:cNvPr id="31748" name="Shape 155"/>
          <p:cNvSpPr>
            <a:spLocks noChangeArrowheads="1"/>
          </p:cNvSpPr>
          <p:nvPr/>
        </p:nvSpPr>
        <p:spPr bwMode="auto">
          <a:xfrm>
            <a:off x="3676650" y="5926138"/>
            <a:ext cx="1836738" cy="103187"/>
          </a:xfrm>
          <a:prstGeom prst="rect">
            <a:avLst/>
          </a:prstGeom>
          <a:solidFill>
            <a:srgbClr val="FF9715"/>
          </a:solidFill>
          <a:ln w="9525">
            <a:noFill/>
            <a:miter lim="800000"/>
            <a:headEnd/>
            <a:tailEnd/>
          </a:ln>
        </p:spPr>
        <p:txBody>
          <a:bodyPr lIns="91425" tIns="91425" rIns="91425" bIns="91425" anchor="ctr"/>
          <a:lstStyle/>
          <a:p>
            <a:endParaRPr kumimoji="0" lang="zh-TW" altLang="zh-TW"/>
          </a:p>
        </p:txBody>
      </p:sp>
      <p:sp>
        <p:nvSpPr>
          <p:cNvPr id="31749" name="Shape 156"/>
          <p:cNvSpPr>
            <a:spLocks noChangeArrowheads="1"/>
          </p:cNvSpPr>
          <p:nvPr/>
        </p:nvSpPr>
        <p:spPr bwMode="auto">
          <a:xfrm>
            <a:off x="5514975" y="5926138"/>
            <a:ext cx="1836738" cy="103187"/>
          </a:xfrm>
          <a:prstGeom prst="rect">
            <a:avLst/>
          </a:prstGeom>
          <a:solidFill>
            <a:srgbClr val="F20253"/>
          </a:solidFill>
          <a:ln w="9525">
            <a:noFill/>
            <a:miter lim="800000"/>
            <a:headEnd/>
            <a:tailEnd/>
          </a:ln>
        </p:spPr>
        <p:txBody>
          <a:bodyPr lIns="91425" tIns="91425" rIns="91425" bIns="91425" anchor="ctr"/>
          <a:lstStyle/>
          <a:p>
            <a:endParaRPr kumimoji="0" lang="zh-TW" altLang="zh-TW"/>
          </a:p>
        </p:txBody>
      </p:sp>
      <p:sp>
        <p:nvSpPr>
          <p:cNvPr id="31750" name="Shape 157"/>
          <p:cNvSpPr>
            <a:spLocks noChangeArrowheads="1"/>
          </p:cNvSpPr>
          <p:nvPr/>
        </p:nvSpPr>
        <p:spPr bwMode="auto">
          <a:xfrm>
            <a:off x="0" y="5926138"/>
            <a:ext cx="1838325" cy="103187"/>
          </a:xfrm>
          <a:prstGeom prst="rect">
            <a:avLst/>
          </a:prstGeom>
          <a:solidFill>
            <a:srgbClr val="7ECEFD"/>
          </a:solidFill>
          <a:ln w="9525">
            <a:noFill/>
            <a:miter lim="800000"/>
            <a:headEnd/>
            <a:tailEnd/>
          </a:ln>
        </p:spPr>
        <p:txBody>
          <a:bodyPr lIns="91425" tIns="91425" rIns="91425" bIns="91425" anchor="ctr"/>
          <a:lstStyle/>
          <a:p>
            <a:endParaRPr kumimoji="0" lang="zh-TW" altLang="zh-TW"/>
          </a:p>
        </p:txBody>
      </p:sp>
      <p:sp>
        <p:nvSpPr>
          <p:cNvPr id="31751" name="Shape 158"/>
          <p:cNvSpPr>
            <a:spLocks noChangeArrowheads="1"/>
          </p:cNvSpPr>
          <p:nvPr/>
        </p:nvSpPr>
        <p:spPr bwMode="auto">
          <a:xfrm>
            <a:off x="1838325" y="5926138"/>
            <a:ext cx="1836738" cy="103187"/>
          </a:xfrm>
          <a:prstGeom prst="rect">
            <a:avLst/>
          </a:prstGeom>
          <a:solidFill>
            <a:srgbClr val="2185C5"/>
          </a:solidFill>
          <a:ln w="9525">
            <a:noFill/>
            <a:miter lim="800000"/>
            <a:headEnd/>
            <a:tailEnd/>
          </a:ln>
        </p:spPr>
        <p:txBody>
          <a:bodyPr lIns="91425" tIns="91425" rIns="91425" bIns="91425" anchor="ctr"/>
          <a:lstStyle/>
          <a:p>
            <a:endParaRPr kumimoji="0" lang="zh-TW" altLang="zh-TW"/>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螢幕快照 2017-07-19 下午4.10.18.png"/>
          <p:cNvPicPr>
            <a:picLocks noChangeAspect="1"/>
          </p:cNvPicPr>
          <p:nvPr/>
        </p:nvPicPr>
        <p:blipFill rotWithShape="1">
          <a:blip r:embed="rId3">
            <a:clrChange>
              <a:clrFrom>
                <a:srgbClr val="F6F588"/>
              </a:clrFrom>
              <a:clrTo>
                <a:srgbClr val="F6F588">
                  <a:alpha val="0"/>
                </a:srgbClr>
              </a:clrTo>
            </a:clrChange>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t="11889"/>
          <a:stretch/>
        </p:blipFill>
        <p:spPr>
          <a:xfrm>
            <a:off x="683568" y="1268760"/>
            <a:ext cx="7895580" cy="5380815"/>
          </a:xfrm>
          <a:prstGeom prst="rect">
            <a:avLst/>
          </a:prstGeom>
        </p:spPr>
      </p:pic>
      <p:sp>
        <p:nvSpPr>
          <p:cNvPr id="29699" name="標題 1"/>
          <p:cNvSpPr>
            <a:spLocks/>
          </p:cNvSpPr>
          <p:nvPr/>
        </p:nvSpPr>
        <p:spPr bwMode="auto">
          <a:xfrm>
            <a:off x="0" y="188913"/>
            <a:ext cx="9144000" cy="549275"/>
          </a:xfrm>
          <a:prstGeom prst="rect">
            <a:avLst/>
          </a:prstGeom>
          <a:noFill/>
          <a:ln w="9525">
            <a:noFill/>
            <a:miter lim="800000"/>
            <a:headEnd/>
            <a:tailEnd/>
          </a:ln>
        </p:spPr>
        <p:txBody>
          <a:bodyPr anchor="ctr"/>
          <a:lstStyle/>
          <a:p>
            <a:pPr eaLnBrk="0" hangingPunct="0">
              <a:defRPr/>
            </a:pPr>
            <a:r>
              <a:rPr lang="zh-TW" altLang="en-US" sz="7200" b="1">
                <a:solidFill>
                  <a:srgbClr val="1074CE"/>
                </a:solidFill>
                <a:effectLst>
                  <a:outerShdw blurRad="38100" dist="38100" dir="2700000" algn="tl">
                    <a:srgbClr val="C0C0C0"/>
                  </a:outerShdw>
                </a:effectLst>
                <a:ea typeface="標楷體" pitchFamily="65" charset="-120"/>
              </a:rPr>
              <a:t>主要國家目前的利率</a:t>
            </a:r>
          </a:p>
        </p:txBody>
      </p:sp>
      <p:sp>
        <p:nvSpPr>
          <p:cNvPr id="33797" name="矩形 3"/>
          <p:cNvSpPr>
            <a:spLocks noChangeArrowheads="1"/>
          </p:cNvSpPr>
          <p:nvPr/>
        </p:nvSpPr>
        <p:spPr bwMode="auto">
          <a:xfrm>
            <a:off x="3325813" y="3244850"/>
            <a:ext cx="184150" cy="368300"/>
          </a:xfrm>
          <a:prstGeom prst="rect">
            <a:avLst/>
          </a:prstGeom>
          <a:noFill/>
          <a:ln w="9525">
            <a:noFill/>
            <a:miter lim="800000"/>
            <a:headEnd/>
            <a:tailEnd/>
          </a:ln>
        </p:spPr>
        <p:txBody>
          <a:bodyPr wrap="none">
            <a:spAutoFit/>
          </a:bodyPr>
          <a:lstStyle/>
          <a:p>
            <a:endParaRPr kumimoji="0" lang="zh-TW" altLang="en-US" sz="1800">
              <a:solidFill>
                <a:schemeClr val="tx1"/>
              </a:solidFill>
            </a:endParaRPr>
          </a:p>
        </p:txBody>
      </p:sp>
      <p:grpSp>
        <p:nvGrpSpPr>
          <p:cNvPr id="29707" name="Group 11"/>
          <p:cNvGrpSpPr>
            <a:grpSpLocks/>
          </p:cNvGrpSpPr>
          <p:nvPr/>
        </p:nvGrpSpPr>
        <p:grpSpPr bwMode="auto">
          <a:xfrm>
            <a:off x="5076056" y="3140968"/>
            <a:ext cx="3671887" cy="3457575"/>
            <a:chOff x="249" y="1253"/>
            <a:chExt cx="2313" cy="2178"/>
          </a:xfrm>
        </p:grpSpPr>
        <p:sp>
          <p:nvSpPr>
            <p:cNvPr id="33799" name="AutoShape 10"/>
            <p:cNvSpPr>
              <a:spLocks noChangeArrowheads="1"/>
            </p:cNvSpPr>
            <p:nvPr/>
          </p:nvSpPr>
          <p:spPr bwMode="auto">
            <a:xfrm>
              <a:off x="249" y="1253"/>
              <a:ext cx="2313" cy="2178"/>
            </a:xfrm>
            <a:prstGeom prst="irregularSeal1">
              <a:avLst/>
            </a:prstGeom>
            <a:solidFill>
              <a:schemeClr val="accent1">
                <a:alpha val="0"/>
              </a:schemeClr>
            </a:solidFill>
            <a:ln w="38100">
              <a:solidFill>
                <a:srgbClr val="FF0000"/>
              </a:solidFill>
              <a:miter lim="800000"/>
              <a:headEnd/>
              <a:tailEnd/>
            </a:ln>
          </p:spPr>
          <p:txBody>
            <a:bodyPr wrap="none" anchor="ctr"/>
            <a:lstStyle/>
            <a:p>
              <a:endParaRPr lang="zh-TW" altLang="en-US"/>
            </a:p>
          </p:txBody>
        </p:sp>
        <p:sp>
          <p:nvSpPr>
            <p:cNvPr id="29704" name="Text Box 8"/>
            <p:cNvSpPr txBox="1">
              <a:spLocks noChangeArrowheads="1"/>
            </p:cNvSpPr>
            <p:nvPr/>
          </p:nvSpPr>
          <p:spPr bwMode="auto">
            <a:xfrm>
              <a:off x="703" y="1888"/>
              <a:ext cx="1497" cy="749"/>
            </a:xfrm>
            <a:prstGeom prst="rect">
              <a:avLst/>
            </a:prstGeom>
            <a:noFill/>
            <a:ln w="9525">
              <a:noFill/>
              <a:miter lim="800000"/>
              <a:headEnd/>
              <a:tailEnd/>
            </a:ln>
            <a:effectLst/>
          </p:spPr>
          <p:txBody>
            <a:bodyPr>
              <a:spAutoFit/>
            </a:bodyPr>
            <a:lstStyle/>
            <a:p>
              <a:pPr>
                <a:spcBef>
                  <a:spcPct val="50000"/>
                </a:spcBef>
                <a:defRPr/>
              </a:pPr>
              <a:r>
                <a:rPr lang="zh-TW" altLang="en-US" sz="7200" b="1">
                  <a:solidFill>
                    <a:srgbClr val="F11403"/>
                  </a:solidFill>
                  <a:effectLst>
                    <a:outerShdw blurRad="38100" dist="38100" dir="2700000" algn="tl">
                      <a:srgbClr val="C0C0C0"/>
                    </a:outerShdw>
                  </a:effectLst>
                  <a:ea typeface="標楷體" pitchFamily="65" charset="-120"/>
                </a:rPr>
                <a:t>低利</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9707"/>
                                        </p:tgtEl>
                                        <p:attrNameLst>
                                          <p:attrName>style.visibility</p:attrName>
                                        </p:attrNameLst>
                                      </p:cBhvr>
                                      <p:to>
                                        <p:strVal val="visible"/>
                                      </p:to>
                                    </p:set>
                                    <p:animEffect transition="in" filter="slide(fromBottom)">
                                      <p:cBhvr>
                                        <p:cTn id="7"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標題 1"/>
          <p:cNvSpPr>
            <a:spLocks/>
          </p:cNvSpPr>
          <p:nvPr/>
        </p:nvSpPr>
        <p:spPr bwMode="auto">
          <a:xfrm>
            <a:off x="827088" y="5084763"/>
            <a:ext cx="7521575" cy="549275"/>
          </a:xfrm>
          <a:prstGeom prst="rect">
            <a:avLst/>
          </a:prstGeom>
          <a:noFill/>
          <a:ln w="9525">
            <a:noFill/>
            <a:miter lim="800000"/>
            <a:headEnd/>
            <a:tailEnd/>
          </a:ln>
        </p:spPr>
        <p:txBody>
          <a:bodyPr anchor="ctr"/>
          <a:lstStyle/>
          <a:p>
            <a:pPr eaLnBrk="0" hangingPunct="0"/>
            <a:r>
              <a:rPr lang="zh-TW" altLang="en-US" sz="3200">
                <a:ea typeface="標楷體" pitchFamily="65" charset="-120"/>
              </a:rPr>
              <a:t>各國景氣低迷但澳洲的經濟卻是越來越好</a:t>
            </a:r>
          </a:p>
        </p:txBody>
      </p:sp>
      <p:sp>
        <p:nvSpPr>
          <p:cNvPr id="31750" name="標題 1"/>
          <p:cNvSpPr>
            <a:spLocks/>
          </p:cNvSpPr>
          <p:nvPr/>
        </p:nvSpPr>
        <p:spPr bwMode="auto">
          <a:xfrm>
            <a:off x="0" y="188913"/>
            <a:ext cx="9144000" cy="549275"/>
          </a:xfrm>
          <a:prstGeom prst="rect">
            <a:avLst/>
          </a:prstGeom>
          <a:noFill/>
          <a:ln w="9525">
            <a:noFill/>
            <a:miter lim="800000"/>
            <a:headEnd/>
            <a:tailEnd/>
          </a:ln>
        </p:spPr>
        <p:txBody>
          <a:bodyPr anchor="ctr"/>
          <a:lstStyle/>
          <a:p>
            <a:pPr eaLnBrk="0" hangingPunct="0"/>
            <a:r>
              <a:rPr lang="zh-TW" altLang="en-US" sz="7200" b="1">
                <a:solidFill>
                  <a:srgbClr val="1074CE"/>
                </a:solidFill>
                <a:effectLst>
                  <a:outerShdw blurRad="38100" dist="38100" dir="2700000" algn="tl">
                    <a:srgbClr val="C0C0C0"/>
                  </a:outerShdw>
                </a:effectLst>
                <a:ea typeface="標楷體" pitchFamily="65" charset="-120"/>
              </a:rPr>
              <a:t>澳洲經濟</a:t>
            </a:r>
          </a:p>
        </p:txBody>
      </p:sp>
      <p:pic>
        <p:nvPicPr>
          <p:cNvPr id="2" name="圖片 1" descr="螢幕快照 2017-07-19 下午4.27.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7" y="1628800"/>
            <a:ext cx="9144000" cy="328375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slide(fromBottom)">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標題 1"/>
          <p:cNvSpPr>
            <a:spLocks/>
          </p:cNvSpPr>
          <p:nvPr/>
        </p:nvSpPr>
        <p:spPr bwMode="auto">
          <a:xfrm>
            <a:off x="323850" y="260350"/>
            <a:ext cx="7521575" cy="549275"/>
          </a:xfrm>
          <a:prstGeom prst="rect">
            <a:avLst/>
          </a:prstGeom>
          <a:noFill/>
          <a:ln w="9525">
            <a:noFill/>
            <a:miter lim="800000"/>
            <a:headEnd/>
            <a:tailEnd/>
          </a:ln>
        </p:spPr>
        <p:txBody>
          <a:bodyPr anchor="ctr"/>
          <a:lstStyle/>
          <a:p>
            <a:pPr eaLnBrk="0" hangingPunct="0">
              <a:defRPr/>
            </a:pPr>
            <a:r>
              <a:rPr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rPr>
              <a:t>澳幣兌台幣匯兌</a:t>
            </a:r>
            <a:endParaRPr lang="zh-TW" altLang="en-US" sz="72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pic>
        <p:nvPicPr>
          <p:cNvPr id="35843" name="內容版面配置區 3" descr="澳幣匯率歷史紀錄.png"/>
          <p:cNvPicPr>
            <a:picLocks noChangeAspect="1"/>
          </p:cNvPicPr>
          <p:nvPr/>
        </p:nvPicPr>
        <p:blipFill>
          <a:blip r:embed="rId3"/>
          <a:srcRect t="18594" r="32028" b="18874"/>
          <a:stretch>
            <a:fillRect/>
          </a:stretch>
        </p:blipFill>
        <p:spPr bwMode="auto">
          <a:xfrm>
            <a:off x="0" y="1484313"/>
            <a:ext cx="8893175" cy="5113337"/>
          </a:xfrm>
          <a:prstGeom prst="rect">
            <a:avLst/>
          </a:prstGeom>
          <a:noFill/>
          <a:ln w="9525">
            <a:noFill/>
            <a:miter lim="800000"/>
            <a:headEnd/>
            <a:tailEnd/>
          </a:ln>
        </p:spPr>
      </p:pic>
      <p:grpSp>
        <p:nvGrpSpPr>
          <p:cNvPr id="30730" name="Group 10"/>
          <p:cNvGrpSpPr>
            <a:grpSpLocks/>
          </p:cNvGrpSpPr>
          <p:nvPr/>
        </p:nvGrpSpPr>
        <p:grpSpPr bwMode="auto">
          <a:xfrm>
            <a:off x="179388" y="3429000"/>
            <a:ext cx="1441450" cy="857250"/>
            <a:chOff x="113" y="2160"/>
            <a:chExt cx="908" cy="540"/>
          </a:xfrm>
        </p:grpSpPr>
        <p:sp>
          <p:nvSpPr>
            <p:cNvPr id="35852" name="Oval 6"/>
            <p:cNvSpPr>
              <a:spLocks noChangeArrowheads="1"/>
            </p:cNvSpPr>
            <p:nvPr/>
          </p:nvSpPr>
          <p:spPr bwMode="auto">
            <a:xfrm>
              <a:off x="113" y="2160"/>
              <a:ext cx="363" cy="317"/>
            </a:xfrm>
            <a:prstGeom prst="ellipse">
              <a:avLst/>
            </a:prstGeom>
            <a:solidFill>
              <a:schemeClr val="accent1">
                <a:alpha val="0"/>
              </a:schemeClr>
            </a:solidFill>
            <a:ln w="28575">
              <a:solidFill>
                <a:srgbClr val="F11403"/>
              </a:solidFill>
              <a:round/>
              <a:headEnd/>
              <a:tailEnd/>
            </a:ln>
          </p:spPr>
          <p:txBody>
            <a:bodyPr wrap="none" anchor="ctr"/>
            <a:lstStyle/>
            <a:p>
              <a:endParaRPr lang="zh-TW" altLang="en-US">
                <a:latin typeface="標楷體" pitchFamily="65" charset="-120"/>
                <a:ea typeface="標楷體" pitchFamily="65" charset="-120"/>
              </a:endParaRPr>
            </a:p>
          </p:txBody>
        </p:sp>
        <p:sp>
          <p:nvSpPr>
            <p:cNvPr id="30727" name="Text Box 7"/>
            <p:cNvSpPr txBox="1">
              <a:spLocks noChangeArrowheads="1"/>
            </p:cNvSpPr>
            <p:nvPr/>
          </p:nvSpPr>
          <p:spPr bwMode="auto">
            <a:xfrm>
              <a:off x="431" y="2296"/>
              <a:ext cx="590" cy="404"/>
            </a:xfrm>
            <a:prstGeom prst="rect">
              <a:avLst/>
            </a:prstGeom>
            <a:noFill/>
            <a:ln w="9525">
              <a:noFill/>
              <a:miter lim="800000"/>
              <a:headEnd/>
              <a:tailEnd/>
            </a:ln>
            <a:effectLst/>
          </p:spPr>
          <p:txBody>
            <a:bodyPr>
              <a:spAutoFit/>
            </a:bodyPr>
            <a:lstStyle/>
            <a:p>
              <a:pPr>
                <a:spcBef>
                  <a:spcPct val="50000"/>
                </a:spcBef>
                <a:defRPr/>
              </a:pPr>
              <a:r>
                <a:rPr lang="en-US" altLang="zh-TW" sz="3600" b="1">
                  <a:solidFill>
                    <a:srgbClr val="F11403"/>
                  </a:solidFill>
                  <a:effectLst>
                    <a:outerShdw blurRad="38100" dist="38100" dir="2700000" algn="tl">
                      <a:srgbClr val="C0C0C0"/>
                    </a:outerShdw>
                  </a:effectLst>
                  <a:latin typeface="標楷體" pitchFamily="65" charset="-120"/>
                  <a:ea typeface="標楷體" pitchFamily="65" charset="-120"/>
                </a:rPr>
                <a:t>16</a:t>
              </a:r>
            </a:p>
          </p:txBody>
        </p:sp>
      </p:grpSp>
      <p:grpSp>
        <p:nvGrpSpPr>
          <p:cNvPr id="30731" name="Group 11"/>
          <p:cNvGrpSpPr>
            <a:grpSpLocks/>
          </p:cNvGrpSpPr>
          <p:nvPr/>
        </p:nvGrpSpPr>
        <p:grpSpPr bwMode="auto">
          <a:xfrm>
            <a:off x="5508625" y="1268413"/>
            <a:ext cx="1512888" cy="719137"/>
            <a:chOff x="3470" y="799"/>
            <a:chExt cx="953" cy="453"/>
          </a:xfrm>
        </p:grpSpPr>
        <p:sp>
          <p:nvSpPr>
            <p:cNvPr id="35850" name="Oval 8"/>
            <p:cNvSpPr>
              <a:spLocks noChangeArrowheads="1"/>
            </p:cNvSpPr>
            <p:nvPr/>
          </p:nvSpPr>
          <p:spPr bwMode="auto">
            <a:xfrm>
              <a:off x="3470" y="935"/>
              <a:ext cx="363" cy="317"/>
            </a:xfrm>
            <a:prstGeom prst="ellipse">
              <a:avLst/>
            </a:prstGeom>
            <a:solidFill>
              <a:schemeClr val="accent1">
                <a:alpha val="0"/>
              </a:schemeClr>
            </a:solidFill>
            <a:ln w="28575">
              <a:solidFill>
                <a:srgbClr val="F11403"/>
              </a:solidFill>
              <a:round/>
              <a:headEnd/>
              <a:tailEnd/>
            </a:ln>
          </p:spPr>
          <p:txBody>
            <a:bodyPr wrap="none" anchor="ctr"/>
            <a:lstStyle/>
            <a:p>
              <a:endParaRPr lang="zh-TW" altLang="en-US">
                <a:latin typeface="標楷體" pitchFamily="65" charset="-120"/>
                <a:ea typeface="標楷體" pitchFamily="65" charset="-120"/>
              </a:endParaRPr>
            </a:p>
          </p:txBody>
        </p:sp>
        <p:sp>
          <p:nvSpPr>
            <p:cNvPr id="30729" name="Text Box 9"/>
            <p:cNvSpPr txBox="1">
              <a:spLocks noChangeArrowheads="1"/>
            </p:cNvSpPr>
            <p:nvPr/>
          </p:nvSpPr>
          <p:spPr bwMode="auto">
            <a:xfrm>
              <a:off x="3833" y="799"/>
              <a:ext cx="590" cy="404"/>
            </a:xfrm>
            <a:prstGeom prst="rect">
              <a:avLst/>
            </a:prstGeom>
            <a:noFill/>
            <a:ln w="9525">
              <a:noFill/>
              <a:miter lim="800000"/>
              <a:headEnd/>
              <a:tailEnd/>
            </a:ln>
            <a:effectLst/>
          </p:spPr>
          <p:txBody>
            <a:bodyPr>
              <a:spAutoFit/>
            </a:bodyPr>
            <a:lstStyle/>
            <a:p>
              <a:pPr>
                <a:spcBef>
                  <a:spcPct val="50000"/>
                </a:spcBef>
                <a:defRPr/>
              </a:pPr>
              <a:r>
                <a:rPr lang="en-US" altLang="zh-TW" sz="3600" b="1" dirty="0">
                  <a:solidFill>
                    <a:srgbClr val="F11403"/>
                  </a:solidFill>
                  <a:effectLst>
                    <a:outerShdw blurRad="38100" dist="38100" dir="2700000" algn="tl">
                      <a:srgbClr val="C0C0C0"/>
                    </a:outerShdw>
                  </a:effectLst>
                  <a:latin typeface="標楷體" pitchFamily="65" charset="-120"/>
                  <a:ea typeface="標楷體" pitchFamily="65" charset="-120"/>
                </a:rPr>
                <a:t>33</a:t>
              </a:r>
            </a:p>
          </p:txBody>
        </p:sp>
      </p:grpSp>
      <p:grpSp>
        <p:nvGrpSpPr>
          <p:cNvPr id="30734" name="Group 14"/>
          <p:cNvGrpSpPr>
            <a:grpSpLocks/>
          </p:cNvGrpSpPr>
          <p:nvPr/>
        </p:nvGrpSpPr>
        <p:grpSpPr bwMode="auto">
          <a:xfrm>
            <a:off x="6948488" y="2492375"/>
            <a:ext cx="2195512" cy="1106488"/>
            <a:chOff x="4377" y="1570"/>
            <a:chExt cx="1383" cy="697"/>
          </a:xfrm>
        </p:grpSpPr>
        <p:sp>
          <p:nvSpPr>
            <p:cNvPr id="35848" name="Rectangle 12"/>
            <p:cNvSpPr>
              <a:spLocks noChangeArrowheads="1"/>
            </p:cNvSpPr>
            <p:nvPr/>
          </p:nvSpPr>
          <p:spPr bwMode="auto">
            <a:xfrm>
              <a:off x="4604" y="1570"/>
              <a:ext cx="861" cy="363"/>
            </a:xfrm>
            <a:prstGeom prst="rect">
              <a:avLst/>
            </a:prstGeom>
            <a:solidFill>
              <a:schemeClr val="accent1">
                <a:alpha val="0"/>
              </a:schemeClr>
            </a:solidFill>
            <a:ln w="28575">
              <a:solidFill>
                <a:srgbClr val="FF0000"/>
              </a:solidFill>
              <a:miter lim="800000"/>
              <a:headEnd/>
              <a:tailEnd/>
            </a:ln>
          </p:spPr>
          <p:txBody>
            <a:bodyPr wrap="none" anchor="ctr"/>
            <a:lstStyle/>
            <a:p>
              <a:endParaRPr lang="zh-TW" altLang="en-US">
                <a:latin typeface="標楷體" pitchFamily="65" charset="-120"/>
                <a:ea typeface="標楷體" pitchFamily="65" charset="-120"/>
              </a:endParaRPr>
            </a:p>
          </p:txBody>
        </p:sp>
        <p:sp>
          <p:nvSpPr>
            <p:cNvPr id="30733" name="Text Box 13"/>
            <p:cNvSpPr txBox="1">
              <a:spLocks noChangeArrowheads="1"/>
            </p:cNvSpPr>
            <p:nvPr/>
          </p:nvSpPr>
          <p:spPr bwMode="auto">
            <a:xfrm>
              <a:off x="4377" y="1979"/>
              <a:ext cx="1383" cy="288"/>
            </a:xfrm>
            <a:prstGeom prst="rect">
              <a:avLst/>
            </a:prstGeom>
            <a:noFill/>
            <a:ln w="9525">
              <a:noFill/>
              <a:miter lim="800000"/>
              <a:headEnd/>
              <a:tailEnd/>
            </a:ln>
            <a:effectLst/>
          </p:spPr>
          <p:txBody>
            <a:bodyPr>
              <a:spAutoFit/>
            </a:bodyPr>
            <a:lstStyle/>
            <a:p>
              <a:pPr>
                <a:spcBef>
                  <a:spcPct val="50000"/>
                </a:spcBef>
                <a:defRPr/>
              </a:pPr>
              <a:r>
                <a:rPr lang="en-US" altLang="zh-TW" sz="2400" b="1">
                  <a:solidFill>
                    <a:srgbClr val="F11403"/>
                  </a:solidFill>
                  <a:effectLst>
                    <a:outerShdw blurRad="38100" dist="38100" dir="2700000" algn="tl">
                      <a:srgbClr val="C0C0C0"/>
                    </a:outerShdw>
                  </a:effectLst>
                  <a:latin typeface="標楷體" pitchFamily="65" charset="-120"/>
                  <a:ea typeface="標楷體" pitchFamily="65" charset="-120"/>
                </a:rPr>
                <a:t>23-24</a:t>
              </a:r>
              <a:r>
                <a:rPr lang="zh-TW" altLang="en-US" sz="2400" b="1">
                  <a:solidFill>
                    <a:srgbClr val="F11403"/>
                  </a:solidFill>
                  <a:effectLst>
                    <a:outerShdw blurRad="38100" dist="38100" dir="2700000" algn="tl">
                      <a:srgbClr val="C0C0C0"/>
                    </a:outerShdw>
                  </a:effectLst>
                  <a:latin typeface="標楷體" pitchFamily="65" charset="-120"/>
                  <a:ea typeface="標楷體" pitchFamily="65" charset="-120"/>
                </a:rPr>
                <a:t>相對低檔</a:t>
              </a:r>
            </a:p>
          </p:txBody>
        </p:sp>
      </p:grpSp>
      <p:sp>
        <p:nvSpPr>
          <p:cNvPr id="30735" name="Text Box 15"/>
          <p:cNvSpPr txBox="1">
            <a:spLocks noChangeArrowheads="1"/>
          </p:cNvSpPr>
          <p:nvPr/>
        </p:nvSpPr>
        <p:spPr bwMode="auto">
          <a:xfrm>
            <a:off x="3492500" y="4508500"/>
            <a:ext cx="4862513" cy="730250"/>
          </a:xfrm>
          <a:prstGeom prst="rect">
            <a:avLst/>
          </a:prstGeom>
          <a:noFill/>
          <a:ln w="28575">
            <a:solidFill>
              <a:srgbClr val="FF0000"/>
            </a:solidFill>
            <a:miter lim="800000"/>
            <a:headEnd/>
            <a:tailEnd/>
          </a:ln>
          <a:effectLst/>
        </p:spPr>
        <p:txBody>
          <a:bodyPr>
            <a:spAutoFit/>
          </a:bodyPr>
          <a:lstStyle/>
          <a:p>
            <a:pPr>
              <a:spcBef>
                <a:spcPct val="50000"/>
              </a:spcBef>
              <a:defRPr/>
            </a:pPr>
            <a:r>
              <a:rPr lang="zh-TW" altLang="en-US" sz="4000" b="1">
                <a:solidFill>
                  <a:srgbClr val="F11403"/>
                </a:solidFill>
                <a:effectLst>
                  <a:outerShdw blurRad="38100" dist="38100" dir="2700000" algn="tl">
                    <a:srgbClr val="C0C0C0"/>
                  </a:outerShdw>
                </a:effectLst>
                <a:latin typeface="標楷體" pitchFamily="65" charset="-120"/>
                <a:ea typeface="標楷體" pitchFamily="65" charset="-120"/>
              </a:rPr>
              <a:t>逢低進場、逢高賣出</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0730"/>
                                        </p:tgtEl>
                                        <p:attrNameLst>
                                          <p:attrName>style.visibility</p:attrName>
                                        </p:attrNameLst>
                                      </p:cBhvr>
                                      <p:to>
                                        <p:strVal val="visible"/>
                                      </p:to>
                                    </p:set>
                                    <p:anim calcmode="lin" valueType="num">
                                      <p:cBhvr>
                                        <p:cTn id="7" dur="500" fill="hold"/>
                                        <p:tgtEl>
                                          <p:spTgt spid="30730"/>
                                        </p:tgtEl>
                                        <p:attrNameLst>
                                          <p:attrName>ppt_w</p:attrName>
                                        </p:attrNameLst>
                                      </p:cBhvr>
                                      <p:tavLst>
                                        <p:tav tm="0">
                                          <p:val>
                                            <p:fltVal val="0"/>
                                          </p:val>
                                        </p:tav>
                                        <p:tav tm="100000">
                                          <p:val>
                                            <p:strVal val="#ppt_w"/>
                                          </p:val>
                                        </p:tav>
                                      </p:tavLst>
                                    </p:anim>
                                    <p:anim calcmode="lin" valueType="num">
                                      <p:cBhvr>
                                        <p:cTn id="8" dur="500" fill="hold"/>
                                        <p:tgtEl>
                                          <p:spTgt spid="30730"/>
                                        </p:tgtEl>
                                        <p:attrNameLst>
                                          <p:attrName>ppt_h</p:attrName>
                                        </p:attrNameLst>
                                      </p:cBhvr>
                                      <p:tavLst>
                                        <p:tav tm="0">
                                          <p:val>
                                            <p:fltVal val="0"/>
                                          </p:val>
                                        </p:tav>
                                        <p:tav tm="100000">
                                          <p:val>
                                            <p:strVal val="#ppt_h"/>
                                          </p:val>
                                        </p:tav>
                                      </p:tavLst>
                                    </p:anim>
                                    <p:animEffect transition="in" filter="fade">
                                      <p:cBhvr>
                                        <p:cTn id="9" dur="500"/>
                                        <p:tgtEl>
                                          <p:spTgt spid="307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0731"/>
                                        </p:tgtEl>
                                        <p:attrNameLst>
                                          <p:attrName>style.visibility</p:attrName>
                                        </p:attrNameLst>
                                      </p:cBhvr>
                                      <p:to>
                                        <p:strVal val="visible"/>
                                      </p:to>
                                    </p:set>
                                    <p:anim calcmode="lin" valueType="num">
                                      <p:cBhvr>
                                        <p:cTn id="14" dur="500" fill="hold"/>
                                        <p:tgtEl>
                                          <p:spTgt spid="30731"/>
                                        </p:tgtEl>
                                        <p:attrNameLst>
                                          <p:attrName>ppt_w</p:attrName>
                                        </p:attrNameLst>
                                      </p:cBhvr>
                                      <p:tavLst>
                                        <p:tav tm="0">
                                          <p:val>
                                            <p:fltVal val="0"/>
                                          </p:val>
                                        </p:tav>
                                        <p:tav tm="100000">
                                          <p:val>
                                            <p:strVal val="#ppt_w"/>
                                          </p:val>
                                        </p:tav>
                                      </p:tavLst>
                                    </p:anim>
                                    <p:anim calcmode="lin" valueType="num">
                                      <p:cBhvr>
                                        <p:cTn id="15" dur="500" fill="hold"/>
                                        <p:tgtEl>
                                          <p:spTgt spid="30731"/>
                                        </p:tgtEl>
                                        <p:attrNameLst>
                                          <p:attrName>ppt_h</p:attrName>
                                        </p:attrNameLst>
                                      </p:cBhvr>
                                      <p:tavLst>
                                        <p:tav tm="0">
                                          <p:val>
                                            <p:fltVal val="0"/>
                                          </p:val>
                                        </p:tav>
                                        <p:tav tm="100000">
                                          <p:val>
                                            <p:strVal val="#ppt_h"/>
                                          </p:val>
                                        </p:tav>
                                      </p:tavLst>
                                    </p:anim>
                                    <p:animEffect transition="in" filter="fade">
                                      <p:cBhvr>
                                        <p:cTn id="16" dur="500"/>
                                        <p:tgtEl>
                                          <p:spTgt spid="3073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0734"/>
                                        </p:tgtEl>
                                        <p:attrNameLst>
                                          <p:attrName>style.visibility</p:attrName>
                                        </p:attrNameLst>
                                      </p:cBhvr>
                                      <p:to>
                                        <p:strVal val="visible"/>
                                      </p:to>
                                    </p:set>
                                    <p:anim calcmode="lin" valueType="num">
                                      <p:cBhvr>
                                        <p:cTn id="21" dur="500" fill="hold"/>
                                        <p:tgtEl>
                                          <p:spTgt spid="30734"/>
                                        </p:tgtEl>
                                        <p:attrNameLst>
                                          <p:attrName>ppt_w</p:attrName>
                                        </p:attrNameLst>
                                      </p:cBhvr>
                                      <p:tavLst>
                                        <p:tav tm="0">
                                          <p:val>
                                            <p:fltVal val="0"/>
                                          </p:val>
                                        </p:tav>
                                        <p:tav tm="100000">
                                          <p:val>
                                            <p:strVal val="#ppt_w"/>
                                          </p:val>
                                        </p:tav>
                                      </p:tavLst>
                                    </p:anim>
                                    <p:anim calcmode="lin" valueType="num">
                                      <p:cBhvr>
                                        <p:cTn id="22" dur="500" fill="hold"/>
                                        <p:tgtEl>
                                          <p:spTgt spid="30734"/>
                                        </p:tgtEl>
                                        <p:attrNameLst>
                                          <p:attrName>ppt_h</p:attrName>
                                        </p:attrNameLst>
                                      </p:cBhvr>
                                      <p:tavLst>
                                        <p:tav tm="0">
                                          <p:val>
                                            <p:fltVal val="0"/>
                                          </p:val>
                                        </p:tav>
                                        <p:tav tm="100000">
                                          <p:val>
                                            <p:strVal val="#ppt_h"/>
                                          </p:val>
                                        </p:tav>
                                      </p:tavLst>
                                    </p:anim>
                                    <p:animEffect transition="in" filter="fade">
                                      <p:cBhvr>
                                        <p:cTn id="23" dur="500"/>
                                        <p:tgtEl>
                                          <p:spTgt spid="30734"/>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30735"/>
                                        </p:tgtEl>
                                        <p:attrNameLst>
                                          <p:attrName>style.visibility</p:attrName>
                                        </p:attrNameLst>
                                      </p:cBhvr>
                                      <p:to>
                                        <p:strVal val="visible"/>
                                      </p:to>
                                    </p:set>
                                    <p:animEffect transition="in" filter="wipe(down)">
                                      <p:cBhvr>
                                        <p:cTn id="28" dur="580">
                                          <p:stCondLst>
                                            <p:cond delay="0"/>
                                          </p:stCondLst>
                                        </p:cTn>
                                        <p:tgtEl>
                                          <p:spTgt spid="30735"/>
                                        </p:tgtEl>
                                      </p:cBhvr>
                                    </p:animEffect>
                                    <p:anim calcmode="lin" valueType="num">
                                      <p:cBhvr>
                                        <p:cTn id="29" dur="1822" tmFilter="0,0; 0.14,0.36; 0.43,0.73; 0.71,0.91; 1.0,1.0">
                                          <p:stCondLst>
                                            <p:cond delay="0"/>
                                          </p:stCondLst>
                                        </p:cTn>
                                        <p:tgtEl>
                                          <p:spTgt spid="3073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073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073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073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0735"/>
                                        </p:tgtEl>
                                        <p:attrNameLst>
                                          <p:attrName>ppt_y</p:attrName>
                                        </p:attrNameLst>
                                      </p:cBhvr>
                                      <p:tavLst>
                                        <p:tav tm="0" fmla="#ppt_y-sin(pi*$)/81">
                                          <p:val>
                                            <p:fltVal val="0"/>
                                          </p:val>
                                        </p:tav>
                                        <p:tav tm="100000">
                                          <p:val>
                                            <p:fltVal val="1"/>
                                          </p:val>
                                        </p:tav>
                                      </p:tavLst>
                                    </p:anim>
                                    <p:animScale>
                                      <p:cBhvr>
                                        <p:cTn id="34" dur="26">
                                          <p:stCondLst>
                                            <p:cond delay="650"/>
                                          </p:stCondLst>
                                        </p:cTn>
                                        <p:tgtEl>
                                          <p:spTgt spid="30735"/>
                                        </p:tgtEl>
                                      </p:cBhvr>
                                      <p:to x="100000" y="60000"/>
                                    </p:animScale>
                                    <p:animScale>
                                      <p:cBhvr>
                                        <p:cTn id="35" dur="166" decel="50000">
                                          <p:stCondLst>
                                            <p:cond delay="676"/>
                                          </p:stCondLst>
                                        </p:cTn>
                                        <p:tgtEl>
                                          <p:spTgt spid="30735"/>
                                        </p:tgtEl>
                                      </p:cBhvr>
                                      <p:to x="100000" y="100000"/>
                                    </p:animScale>
                                    <p:animScale>
                                      <p:cBhvr>
                                        <p:cTn id="36" dur="26">
                                          <p:stCondLst>
                                            <p:cond delay="1312"/>
                                          </p:stCondLst>
                                        </p:cTn>
                                        <p:tgtEl>
                                          <p:spTgt spid="30735"/>
                                        </p:tgtEl>
                                      </p:cBhvr>
                                      <p:to x="100000" y="80000"/>
                                    </p:animScale>
                                    <p:animScale>
                                      <p:cBhvr>
                                        <p:cTn id="37" dur="166" decel="50000">
                                          <p:stCondLst>
                                            <p:cond delay="1338"/>
                                          </p:stCondLst>
                                        </p:cTn>
                                        <p:tgtEl>
                                          <p:spTgt spid="30735"/>
                                        </p:tgtEl>
                                      </p:cBhvr>
                                      <p:to x="100000" y="100000"/>
                                    </p:animScale>
                                    <p:animScale>
                                      <p:cBhvr>
                                        <p:cTn id="38" dur="26">
                                          <p:stCondLst>
                                            <p:cond delay="1642"/>
                                          </p:stCondLst>
                                        </p:cTn>
                                        <p:tgtEl>
                                          <p:spTgt spid="30735"/>
                                        </p:tgtEl>
                                      </p:cBhvr>
                                      <p:to x="100000" y="90000"/>
                                    </p:animScale>
                                    <p:animScale>
                                      <p:cBhvr>
                                        <p:cTn id="39" dur="166" decel="50000">
                                          <p:stCondLst>
                                            <p:cond delay="1668"/>
                                          </p:stCondLst>
                                        </p:cTn>
                                        <p:tgtEl>
                                          <p:spTgt spid="30735"/>
                                        </p:tgtEl>
                                      </p:cBhvr>
                                      <p:to x="100000" y="100000"/>
                                    </p:animScale>
                                    <p:animScale>
                                      <p:cBhvr>
                                        <p:cTn id="40" dur="26">
                                          <p:stCondLst>
                                            <p:cond delay="1808"/>
                                          </p:stCondLst>
                                        </p:cTn>
                                        <p:tgtEl>
                                          <p:spTgt spid="30735"/>
                                        </p:tgtEl>
                                      </p:cBhvr>
                                      <p:to x="100000" y="95000"/>
                                    </p:animScale>
                                    <p:animScale>
                                      <p:cBhvr>
                                        <p:cTn id="41" dur="166" decel="50000">
                                          <p:stCondLst>
                                            <p:cond delay="1834"/>
                                          </p:stCondLst>
                                        </p:cTn>
                                        <p:tgtEl>
                                          <p:spTgt spid="307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4"/>
          <p:cNvSpPr txBox="1">
            <a:spLocks noChangeArrowheads="1"/>
          </p:cNvSpPr>
          <p:nvPr/>
        </p:nvSpPr>
        <p:spPr bwMode="auto">
          <a:xfrm>
            <a:off x="0" y="0"/>
            <a:ext cx="4176713" cy="1189038"/>
          </a:xfrm>
          <a:prstGeom prst="rect">
            <a:avLst/>
          </a:prstGeom>
          <a:noFill/>
          <a:ln w="9525">
            <a:noFill/>
            <a:miter lim="800000"/>
            <a:headEnd/>
            <a:tailEnd/>
          </a:ln>
        </p:spPr>
        <p:txBody>
          <a:bodyPr>
            <a:spAutoFit/>
          </a:bodyPr>
          <a:lstStyle/>
          <a:p>
            <a:pPr algn="ctr">
              <a:defRPr/>
            </a:pPr>
            <a:r>
              <a:rPr lang="zh-TW" altLang="en-US" sz="7000" b="1" dirty="0">
                <a:solidFill>
                  <a:srgbClr val="FF3399"/>
                </a:solidFill>
                <a:effectLst>
                  <a:outerShdw blurRad="38100" dist="38100" dir="2700000" algn="tl">
                    <a:srgbClr val="C0C0C0"/>
                  </a:outerShdw>
                </a:effectLst>
                <a:latin typeface="文鼎甜妞體B"/>
                <a:ea typeface="文鼎甜妞體B"/>
                <a:cs typeface="文鼎甜妞體B"/>
              </a:rPr>
              <a:t>目標族群</a:t>
            </a:r>
          </a:p>
        </p:txBody>
      </p:sp>
      <p:sp>
        <p:nvSpPr>
          <p:cNvPr id="9218" name="Text Box 5"/>
          <p:cNvSpPr txBox="1">
            <a:spLocks noChangeArrowheads="1"/>
          </p:cNvSpPr>
          <p:nvPr/>
        </p:nvSpPr>
        <p:spPr bwMode="auto">
          <a:xfrm>
            <a:off x="1403350" y="1773238"/>
            <a:ext cx="5400675" cy="701675"/>
          </a:xfrm>
          <a:prstGeom prst="rect">
            <a:avLst/>
          </a:prstGeom>
          <a:noFill/>
          <a:ln w="9525">
            <a:noFill/>
            <a:miter lim="800000"/>
            <a:headEnd/>
            <a:tailEnd/>
          </a:ln>
        </p:spPr>
        <p:txBody>
          <a:bodyPr>
            <a:spAutoFit/>
          </a:bodyPr>
          <a:lstStyle/>
          <a:p>
            <a:pPr>
              <a:spcBef>
                <a:spcPct val="50000"/>
              </a:spcBef>
            </a:pPr>
            <a:r>
              <a:rPr lang="zh-TW" altLang="en-US" sz="4000" dirty="0" smtClean="0">
                <a:solidFill>
                  <a:schemeClr val="tx1"/>
                </a:solidFill>
                <a:latin typeface="標楷體" pitchFamily="65" charset="-120"/>
                <a:ea typeface="標楷體" pitchFamily="65" charset="-120"/>
                <a:sym typeface="Wingdings 2" pitchFamily="18" charset="2"/>
              </a:rPr>
              <a:t></a:t>
            </a:r>
            <a:r>
              <a:rPr lang="en-US" altLang="zh-TW" sz="4000" dirty="0" smtClean="0">
                <a:solidFill>
                  <a:schemeClr val="tx1"/>
                </a:solidFill>
                <a:latin typeface="標楷體" pitchFamily="65" charset="-120"/>
                <a:ea typeface="標楷體" pitchFamily="65" charset="-120"/>
                <a:sym typeface="Wingdings 2" pitchFamily="18" charset="2"/>
              </a:rPr>
              <a:t> </a:t>
            </a:r>
            <a:r>
              <a:rPr lang="zh-TW" altLang="en-US" sz="4000" dirty="0" smtClean="0">
                <a:solidFill>
                  <a:schemeClr val="tx1"/>
                </a:solidFill>
                <a:latin typeface="標楷體" pitchFamily="65" charset="-120"/>
                <a:ea typeface="標楷體" pitchFamily="65" charset="-120"/>
                <a:sym typeface="Raleway"/>
              </a:rPr>
              <a:t>職域</a:t>
            </a:r>
            <a:r>
              <a:rPr lang="zh-TW" altLang="en-US" sz="4000" dirty="0">
                <a:solidFill>
                  <a:schemeClr val="tx1"/>
                </a:solidFill>
                <a:latin typeface="標楷體" pitchFamily="65" charset="-120"/>
                <a:ea typeface="標楷體" pitchFamily="65" charset="-120"/>
                <a:sym typeface="Raleway"/>
              </a:rPr>
              <a:t>開拓</a:t>
            </a:r>
            <a:r>
              <a:rPr lang="en-US" altLang="zh-TW" sz="4000" dirty="0">
                <a:solidFill>
                  <a:schemeClr val="tx1"/>
                </a:solidFill>
                <a:latin typeface="標楷體" pitchFamily="65" charset="-120"/>
                <a:ea typeface="標楷體" pitchFamily="65" charset="-120"/>
                <a:sym typeface="Raleway"/>
              </a:rPr>
              <a:t>(</a:t>
            </a:r>
            <a:r>
              <a:rPr lang="zh-TW" altLang="en-US" sz="4000" dirty="0">
                <a:solidFill>
                  <a:schemeClr val="tx1"/>
                </a:solidFill>
                <a:latin typeface="標楷體" pitchFamily="65" charset="-120"/>
                <a:ea typeface="標楷體" pitchFamily="65" charset="-120"/>
                <a:sym typeface="Raleway"/>
              </a:rPr>
              <a:t>陌客</a:t>
            </a:r>
            <a:r>
              <a:rPr lang="en-US" altLang="zh-TW" sz="4000" dirty="0">
                <a:solidFill>
                  <a:schemeClr val="tx1"/>
                </a:solidFill>
                <a:latin typeface="標楷體" pitchFamily="65" charset="-120"/>
                <a:ea typeface="標楷體" pitchFamily="65" charset="-120"/>
                <a:sym typeface="Raleway"/>
              </a:rPr>
              <a:t>)</a:t>
            </a:r>
          </a:p>
        </p:txBody>
      </p:sp>
      <p:sp>
        <p:nvSpPr>
          <p:cNvPr id="9219" name="Text Box 5"/>
          <p:cNvSpPr txBox="1">
            <a:spLocks noChangeArrowheads="1"/>
          </p:cNvSpPr>
          <p:nvPr/>
        </p:nvSpPr>
        <p:spPr bwMode="auto">
          <a:xfrm>
            <a:off x="1403350" y="2565400"/>
            <a:ext cx="5400675" cy="701675"/>
          </a:xfrm>
          <a:prstGeom prst="rect">
            <a:avLst/>
          </a:prstGeom>
          <a:noFill/>
          <a:ln w="9525">
            <a:noFill/>
            <a:miter lim="800000"/>
            <a:headEnd/>
            <a:tailEnd/>
          </a:ln>
        </p:spPr>
        <p:txBody>
          <a:bodyPr>
            <a:spAutoFit/>
          </a:bodyPr>
          <a:lstStyle/>
          <a:p>
            <a:pPr>
              <a:spcBef>
                <a:spcPct val="50000"/>
              </a:spcBef>
            </a:pPr>
            <a:r>
              <a:rPr lang="zh-TW" altLang="en-US" sz="4000" dirty="0" smtClean="0">
                <a:solidFill>
                  <a:schemeClr val="tx1"/>
                </a:solidFill>
                <a:latin typeface="標楷體" pitchFamily="65" charset="-120"/>
                <a:ea typeface="標楷體" pitchFamily="65" charset="-120"/>
                <a:sym typeface="Wingdings 2" pitchFamily="18" charset="2"/>
              </a:rPr>
              <a:t></a:t>
            </a:r>
            <a:r>
              <a:rPr lang="en-US" altLang="zh-TW" sz="4000" dirty="0" smtClean="0">
                <a:solidFill>
                  <a:schemeClr val="tx1"/>
                </a:solidFill>
                <a:latin typeface="標楷體" pitchFamily="65" charset="-120"/>
                <a:ea typeface="標楷體" pitchFamily="65" charset="-120"/>
                <a:sym typeface="Wingdings 2" pitchFamily="18" charset="2"/>
              </a:rPr>
              <a:t> </a:t>
            </a:r>
            <a:r>
              <a:rPr lang="zh-TW" altLang="en-US" sz="4000" dirty="0" smtClean="0">
                <a:solidFill>
                  <a:schemeClr val="tx1"/>
                </a:solidFill>
                <a:latin typeface="標楷體" pitchFamily="65" charset="-120"/>
                <a:ea typeface="標楷體" pitchFamily="65" charset="-120"/>
                <a:sym typeface="Raleway"/>
              </a:rPr>
              <a:t>舊有客戶</a:t>
            </a:r>
            <a:endParaRPr lang="zh-TW" altLang="en-US" sz="4000" dirty="0">
              <a:solidFill>
                <a:schemeClr val="tx1"/>
              </a:solidFill>
              <a:latin typeface="標楷體" pitchFamily="65" charset="-120"/>
              <a:ea typeface="標楷體" pitchFamily="65" charset="-120"/>
              <a:sym typeface="Raleway"/>
            </a:endParaRPr>
          </a:p>
        </p:txBody>
      </p:sp>
      <p:sp>
        <p:nvSpPr>
          <p:cNvPr id="9220" name="Text Box 5"/>
          <p:cNvSpPr txBox="1">
            <a:spLocks noChangeArrowheads="1"/>
          </p:cNvSpPr>
          <p:nvPr/>
        </p:nvSpPr>
        <p:spPr bwMode="auto">
          <a:xfrm>
            <a:off x="1403350" y="3357563"/>
            <a:ext cx="5400675" cy="701675"/>
          </a:xfrm>
          <a:prstGeom prst="rect">
            <a:avLst/>
          </a:prstGeom>
          <a:noFill/>
          <a:ln w="9525">
            <a:noFill/>
            <a:miter lim="800000"/>
            <a:headEnd/>
            <a:tailEnd/>
          </a:ln>
        </p:spPr>
        <p:txBody>
          <a:bodyPr>
            <a:spAutoFit/>
          </a:bodyPr>
          <a:lstStyle/>
          <a:p>
            <a:pPr>
              <a:spcBef>
                <a:spcPct val="50000"/>
              </a:spcBef>
            </a:pPr>
            <a:r>
              <a:rPr lang="zh-TW" altLang="en-US" sz="4000" dirty="0" smtClean="0">
                <a:solidFill>
                  <a:schemeClr val="tx1"/>
                </a:solidFill>
                <a:latin typeface="標楷體" pitchFamily="65" charset="-120"/>
                <a:ea typeface="標楷體" pitchFamily="65" charset="-120"/>
                <a:sym typeface="Wingdings 2" pitchFamily="18" charset="2"/>
              </a:rPr>
              <a:t></a:t>
            </a:r>
            <a:r>
              <a:rPr lang="en-US" altLang="zh-TW" sz="4000" dirty="0" smtClean="0">
                <a:solidFill>
                  <a:schemeClr val="tx1"/>
                </a:solidFill>
                <a:latin typeface="標楷體" pitchFamily="65" charset="-120"/>
                <a:ea typeface="標楷體" pitchFamily="65" charset="-120"/>
                <a:sym typeface="Wingdings 2" pitchFamily="18" charset="2"/>
              </a:rPr>
              <a:t> </a:t>
            </a:r>
            <a:r>
              <a:rPr lang="zh-TW" altLang="en-US" sz="4000" dirty="0" smtClean="0">
                <a:solidFill>
                  <a:schemeClr val="tx1"/>
                </a:solidFill>
                <a:latin typeface="標楷體" pitchFamily="65" charset="-120"/>
                <a:ea typeface="標楷體" pitchFamily="65" charset="-120"/>
                <a:sym typeface="Raleway"/>
              </a:rPr>
              <a:t>緣</a:t>
            </a:r>
            <a:r>
              <a:rPr lang="zh-TW" altLang="en-US" sz="4000" dirty="0">
                <a:solidFill>
                  <a:schemeClr val="tx1"/>
                </a:solidFill>
                <a:latin typeface="標楷體" pitchFamily="65" charset="-120"/>
                <a:ea typeface="標楷體" pitchFamily="65" charset="-120"/>
                <a:sym typeface="Raleway"/>
              </a:rPr>
              <a:t>故</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Text Box 6"/>
          <p:cNvSpPr txBox="1">
            <a:spLocks noChangeArrowheads="1"/>
          </p:cNvSpPr>
          <p:nvPr/>
        </p:nvSpPr>
        <p:spPr bwMode="auto">
          <a:xfrm>
            <a:off x="539552" y="620688"/>
            <a:ext cx="7273230" cy="1189037"/>
          </a:xfrm>
          <a:prstGeom prst="rect">
            <a:avLst/>
          </a:prstGeom>
          <a:noFill/>
          <a:ln w="9525">
            <a:noFill/>
            <a:miter lim="800000"/>
            <a:headEnd/>
            <a:tailEnd/>
          </a:ln>
          <a:effectLst/>
        </p:spPr>
        <p:txBody>
          <a:bodyPr wrap="square">
            <a:spAutoFit/>
          </a:bodyPr>
          <a:lstStyle/>
          <a:p>
            <a:pPr>
              <a:spcBef>
                <a:spcPct val="50000"/>
              </a:spcBef>
              <a:defRPr/>
            </a:pPr>
            <a:r>
              <a:rPr lang="zh-TW" altLang="en-US" sz="7200" b="1" dirty="0">
                <a:solidFill>
                  <a:srgbClr val="1074CE"/>
                </a:solidFill>
                <a:effectLst>
                  <a:outerShdw blurRad="38100" dist="38100" dir="2700000" algn="tl">
                    <a:srgbClr val="C0C0C0"/>
                  </a:outerShdw>
                </a:effectLst>
                <a:latin typeface="標楷體" pitchFamily="65" charset="-120"/>
                <a:ea typeface="標楷體" pitchFamily="65" charset="-120"/>
              </a:rPr>
              <a:t>為什麼澳幣看漲</a:t>
            </a:r>
            <a:r>
              <a:rPr lang="en-US" altLang="zh-TW" sz="7200" b="1" dirty="0">
                <a:solidFill>
                  <a:srgbClr val="1074CE"/>
                </a:solidFill>
                <a:effectLst>
                  <a:outerShdw blurRad="38100" dist="38100" dir="2700000" algn="tl">
                    <a:srgbClr val="C0C0C0"/>
                  </a:outerShdw>
                </a:effectLst>
                <a:latin typeface="標楷體" pitchFamily="65" charset="-120"/>
                <a:ea typeface="標楷體" pitchFamily="65" charset="-120"/>
              </a:rPr>
              <a:t>?</a:t>
            </a:r>
          </a:p>
        </p:txBody>
      </p:sp>
      <p:pic>
        <p:nvPicPr>
          <p:cNvPr id="5" name="Picture 5" descr="「問號」的圖片搜尋結果"/>
          <p:cNvPicPr>
            <a:picLocks noChangeAspect="1" noChangeArrowheads="1"/>
          </p:cNvPicPr>
          <p:nvPr/>
        </p:nvPicPr>
        <p:blipFill>
          <a:blip r:embed="rId2">
            <a:alphaModFix/>
            <a:extLst>
              <a:ext uri="{BEBA8EAE-BF5A-486C-A8C5-ECC9F3942E4B}">
                <a14:imgProps xmlns:a14="http://schemas.microsoft.com/office/drawing/2010/main">
                  <a14:imgLayer r:embed="rId3">
                    <a14:imgEffect>
                      <a14:backgroundRemoval t="4000" b="91063" l="21563" r="81875">
                        <a14:foregroundMark x1="41563" y1="70438" x2="41563" y2="70438"/>
                        <a14:backgroundMark x1="37625" y1="74063" x2="37625" y2="74063"/>
                      </a14:backgroundRemoval>
                    </a14:imgEffect>
                  </a14:imgLayer>
                </a14:imgProps>
              </a:ext>
            </a:extLst>
          </a:blip>
          <a:srcRect l="14043" r="10522" b="8124"/>
          <a:stretch>
            <a:fillRect/>
          </a:stretch>
        </p:blipFill>
        <p:spPr bwMode="auto">
          <a:xfrm>
            <a:off x="5004048" y="1872519"/>
            <a:ext cx="3959558" cy="4822539"/>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圖片 2"/>
          <p:cNvPicPr>
            <a:picLocks noChangeAspect="1"/>
          </p:cNvPicPr>
          <p:nvPr/>
        </p:nvPicPr>
        <p:blipFill>
          <a:blip r:embed="rId2"/>
          <a:srcRect/>
          <a:stretch>
            <a:fillRect/>
          </a:stretch>
        </p:blipFill>
        <p:spPr bwMode="auto">
          <a:xfrm>
            <a:off x="0" y="0"/>
            <a:ext cx="9144000" cy="67421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39871" t="23162" r="4319" b="15809"/>
          <a:stretch/>
        </p:blipFill>
        <p:spPr>
          <a:xfrm>
            <a:off x="0" y="0"/>
            <a:ext cx="9144000" cy="6858000"/>
          </a:xfrm>
          <a:prstGeom prst="rect">
            <a:avLst/>
          </a:prstGeom>
        </p:spPr>
      </p:pic>
      <p:cxnSp>
        <p:nvCxnSpPr>
          <p:cNvPr id="4" name="直線接點 3"/>
          <p:cNvCxnSpPr/>
          <p:nvPr/>
        </p:nvCxnSpPr>
        <p:spPr>
          <a:xfrm>
            <a:off x="1259632" y="5733256"/>
            <a:ext cx="4759138" cy="89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flipV="1">
            <a:off x="179512" y="6741368"/>
            <a:ext cx="3384376" cy="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圖片 2" descr="Mercedes-Benz_logo.gif"/>
          <p:cNvPicPr>
            <a:picLocks noChangeAspect="1"/>
          </p:cNvPicPr>
          <p:nvPr/>
        </p:nvPicPr>
        <p:blipFill>
          <a:blip r:embed="rId2"/>
          <a:srcRect/>
          <a:stretch>
            <a:fillRect/>
          </a:stretch>
        </p:blipFill>
        <p:spPr bwMode="auto">
          <a:xfrm>
            <a:off x="2771775" y="620713"/>
            <a:ext cx="5905500" cy="5905500"/>
          </a:xfrm>
          <a:prstGeom prst="rect">
            <a:avLst/>
          </a:prstGeom>
          <a:noFill/>
          <a:ln w="9525">
            <a:noFill/>
            <a:miter lim="800000"/>
            <a:headEnd/>
            <a:tailEnd/>
          </a:ln>
        </p:spPr>
      </p:pic>
      <p:sp>
        <p:nvSpPr>
          <p:cNvPr id="34818" name="Titre 1"/>
          <p:cNvSpPr>
            <a:spLocks/>
          </p:cNvSpPr>
          <p:nvPr/>
        </p:nvSpPr>
        <p:spPr bwMode="auto">
          <a:xfrm>
            <a:off x="0" y="0"/>
            <a:ext cx="6329363" cy="857250"/>
          </a:xfrm>
          <a:prstGeom prst="rect">
            <a:avLst/>
          </a:prstGeom>
          <a:noFill/>
          <a:ln w="9525">
            <a:noFill/>
            <a:miter lim="800000"/>
            <a:headEnd/>
            <a:tailEnd/>
          </a:ln>
        </p:spPr>
        <p:txBody>
          <a:bodyPr anchor="ctr"/>
          <a:lstStyle/>
          <a:p>
            <a:pPr eaLnBrk="0" hangingPunct="0">
              <a:defRPr/>
            </a:pPr>
            <a:r>
              <a:rPr kumimoji="0" lang="zh-TW" altLang="en-US" sz="7200" b="1" dirty="0">
                <a:solidFill>
                  <a:srgbClr val="1074CE"/>
                </a:solidFill>
                <a:effectLst>
                  <a:outerShdw blurRad="38100" dist="38100" dir="2700000" algn="tl">
                    <a:srgbClr val="C0C0C0"/>
                  </a:outerShdw>
                </a:effectLst>
                <a:latin typeface="Wingdings 2" pitchFamily="18" charset="2"/>
                <a:ea typeface="標楷體" pitchFamily="65" charset="-120"/>
              </a:rPr>
              <a:t>賓士人生</a:t>
            </a:r>
            <a:endParaRPr kumimoji="0" lang="fr-FR" altLang="zh-TW" sz="7200" b="1" dirty="0">
              <a:solidFill>
                <a:srgbClr val="1074CE"/>
              </a:solidFill>
              <a:effectLst>
                <a:outerShdw blurRad="38100" dist="38100" dir="2700000" algn="tl">
                  <a:srgbClr val="C0C0C0"/>
                </a:outerShdw>
              </a:effectLst>
              <a:latin typeface="Wingdings 2" pitchFamily="18" charset="2"/>
              <a:ea typeface="標楷體" pitchFamily="65" charset="-120"/>
            </a:endParaRPr>
          </a:p>
        </p:txBody>
      </p:sp>
      <p:sp>
        <p:nvSpPr>
          <p:cNvPr id="39939" name="文字方塊 13"/>
          <p:cNvSpPr txBox="1">
            <a:spLocks noChangeArrowheads="1"/>
          </p:cNvSpPr>
          <p:nvPr/>
        </p:nvSpPr>
        <p:spPr bwMode="auto">
          <a:xfrm>
            <a:off x="6300788" y="2205038"/>
            <a:ext cx="2581275" cy="1006475"/>
          </a:xfrm>
          <a:prstGeom prst="rect">
            <a:avLst/>
          </a:prstGeom>
          <a:noFill/>
          <a:ln w="9525">
            <a:noFill/>
            <a:miter lim="800000"/>
            <a:headEnd/>
            <a:tailEnd/>
          </a:ln>
        </p:spPr>
        <p:txBody>
          <a:bodyPr>
            <a:spAutoFit/>
          </a:bodyPr>
          <a:lstStyle/>
          <a:p>
            <a:r>
              <a:rPr lang="zh-TW" altLang="en-US" sz="6000">
                <a:solidFill>
                  <a:schemeClr val="tx1"/>
                </a:solidFill>
                <a:ea typeface="標楷體" pitchFamily="65" charset="-120"/>
              </a:rPr>
              <a:t>澳幣</a:t>
            </a:r>
          </a:p>
        </p:txBody>
      </p:sp>
      <p:sp>
        <p:nvSpPr>
          <p:cNvPr id="39940" name="文字方塊 11"/>
          <p:cNvSpPr txBox="1">
            <a:spLocks noChangeArrowheads="1"/>
          </p:cNvSpPr>
          <p:nvPr/>
        </p:nvSpPr>
        <p:spPr bwMode="auto">
          <a:xfrm>
            <a:off x="3492500" y="2205038"/>
            <a:ext cx="2484438" cy="1006475"/>
          </a:xfrm>
          <a:prstGeom prst="rect">
            <a:avLst/>
          </a:prstGeom>
          <a:noFill/>
          <a:ln w="9525">
            <a:noFill/>
            <a:miter lim="800000"/>
            <a:headEnd/>
            <a:tailEnd/>
          </a:ln>
        </p:spPr>
        <p:txBody>
          <a:bodyPr>
            <a:spAutoFit/>
          </a:bodyPr>
          <a:lstStyle/>
          <a:p>
            <a:r>
              <a:rPr lang="zh-TW" altLang="en-US" sz="6000">
                <a:solidFill>
                  <a:schemeClr val="tx1"/>
                </a:solidFill>
                <a:ea typeface="標楷體" pitchFamily="65" charset="-120"/>
              </a:rPr>
              <a:t>美元</a:t>
            </a:r>
          </a:p>
        </p:txBody>
      </p:sp>
      <p:sp>
        <p:nvSpPr>
          <p:cNvPr id="39941" name="文字方塊 14"/>
          <p:cNvSpPr txBox="1">
            <a:spLocks noChangeArrowheads="1"/>
          </p:cNvSpPr>
          <p:nvPr/>
        </p:nvSpPr>
        <p:spPr bwMode="auto">
          <a:xfrm>
            <a:off x="4932363" y="4581525"/>
            <a:ext cx="2676525" cy="1004888"/>
          </a:xfrm>
          <a:prstGeom prst="rect">
            <a:avLst/>
          </a:prstGeom>
          <a:noFill/>
          <a:ln w="9525">
            <a:noFill/>
            <a:miter lim="800000"/>
            <a:headEnd/>
            <a:tailEnd/>
          </a:ln>
        </p:spPr>
        <p:txBody>
          <a:bodyPr>
            <a:spAutoFit/>
          </a:bodyPr>
          <a:lstStyle/>
          <a:p>
            <a:r>
              <a:rPr lang="zh-TW" altLang="en-US" sz="6000">
                <a:solidFill>
                  <a:schemeClr val="tx1"/>
                </a:solidFill>
                <a:ea typeface="標楷體" pitchFamily="65" charset="-120"/>
              </a:rPr>
              <a:t>台幣</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螢幕快照 2017-03-01 下午9.03.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340768"/>
            <a:ext cx="8500390" cy="5256584"/>
          </a:xfrm>
          <a:prstGeom prst="rect">
            <a:avLst/>
          </a:prstGeom>
        </p:spPr>
      </p:pic>
      <p:sp>
        <p:nvSpPr>
          <p:cNvPr id="3" name="文字方塊 2"/>
          <p:cNvSpPr txBox="1"/>
          <p:nvPr/>
        </p:nvSpPr>
        <p:spPr>
          <a:xfrm>
            <a:off x="0" y="0"/>
            <a:ext cx="10670155" cy="1107996"/>
          </a:xfrm>
          <a:prstGeom prst="rect">
            <a:avLst/>
          </a:prstGeom>
          <a:noFill/>
        </p:spPr>
        <p:txBody>
          <a:bodyPr wrap="square" rtlCol="0">
            <a:spAutoFit/>
          </a:bodyPr>
          <a:lstStyle/>
          <a:p>
            <a:r>
              <a:rPr kumimoji="0" lang="en-US" altLang="zh-TW" sz="6600" b="1" dirty="0" smtClean="0">
                <a:solidFill>
                  <a:srgbClr val="1074CE"/>
                </a:solidFill>
                <a:effectLst>
                  <a:outerShdw blurRad="38100" dist="38100" dir="2700000" algn="tl">
                    <a:srgbClr val="C0C0C0"/>
                  </a:outerShdw>
                </a:effectLst>
                <a:latin typeface="DFKai-SB"/>
                <a:ea typeface="DFKai-SB"/>
                <a:cs typeface="DFKai-SB"/>
              </a:rPr>
              <a:t>106</a:t>
            </a:r>
            <a:r>
              <a:rPr kumimoji="0" lang="zh-TW" altLang="en-US" sz="6600" b="1" dirty="0">
                <a:solidFill>
                  <a:srgbClr val="1074CE"/>
                </a:solidFill>
                <a:effectLst>
                  <a:outerShdw blurRad="38100" dist="38100" dir="2700000" algn="tl">
                    <a:srgbClr val="C0C0C0"/>
                  </a:outerShdw>
                </a:effectLst>
                <a:latin typeface="Wingdings 2" pitchFamily="18" charset="2"/>
                <a:ea typeface="標楷體" pitchFamily="65" charset="-120"/>
              </a:rPr>
              <a:t>年</a:t>
            </a:r>
            <a:r>
              <a:rPr kumimoji="0" lang="zh-TW" altLang="en-US" sz="6600" b="1" dirty="0" smtClean="0">
                <a:solidFill>
                  <a:srgbClr val="1074CE"/>
                </a:solidFill>
                <a:effectLst>
                  <a:outerShdw blurRad="38100" dist="38100" dir="2700000" algn="tl">
                    <a:srgbClr val="C0C0C0"/>
                  </a:outerShdw>
                </a:effectLst>
                <a:latin typeface="Wingdings 2" pitchFamily="18" charset="2"/>
                <a:ea typeface="標楷體" pitchFamily="65" charset="-120"/>
              </a:rPr>
              <a:t>儲蓄主流：利變型</a:t>
            </a:r>
            <a:endParaRPr kumimoji="0" lang="zh-TW" altLang="en-US" sz="6600" b="1" dirty="0">
              <a:solidFill>
                <a:srgbClr val="1074CE"/>
              </a:solidFill>
              <a:effectLst>
                <a:outerShdw blurRad="38100" dist="38100" dir="2700000" algn="tl">
                  <a:srgbClr val="C0C0C0"/>
                </a:outerShdw>
              </a:effectLst>
              <a:latin typeface="Wingdings 2" pitchFamily="18" charset="2"/>
              <a:ea typeface="標楷體" pitchFamily="65" charset="-120"/>
            </a:endParaRPr>
          </a:p>
        </p:txBody>
      </p:sp>
      <p:sp>
        <p:nvSpPr>
          <p:cNvPr id="4" name="矩形 3"/>
          <p:cNvSpPr/>
          <p:nvPr/>
        </p:nvSpPr>
        <p:spPr>
          <a:xfrm>
            <a:off x="395536" y="4437112"/>
            <a:ext cx="2016224" cy="1008112"/>
          </a:xfrm>
          <a:prstGeom prst="rect">
            <a:avLst/>
          </a:prstGeom>
          <a:noFill/>
          <a:ln w="28575" cmpd="sng"/>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TW" altLang="en-US"/>
          </a:p>
        </p:txBody>
      </p:sp>
    </p:spTree>
    <p:extLst>
      <p:ext uri="{BB962C8B-B14F-4D97-AF65-F5344CB8AC3E}">
        <p14:creationId xmlns:p14="http://schemas.microsoft.com/office/powerpoint/2010/main" val="1142664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螢幕快照 2017-03-01 下午9.03.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628800"/>
            <a:ext cx="8451341" cy="4571407"/>
          </a:xfrm>
          <a:prstGeom prst="rect">
            <a:avLst/>
          </a:prstGeom>
        </p:spPr>
      </p:pic>
      <p:sp>
        <p:nvSpPr>
          <p:cNvPr id="3" name="文字方塊 2"/>
          <p:cNvSpPr txBox="1"/>
          <p:nvPr/>
        </p:nvSpPr>
        <p:spPr>
          <a:xfrm>
            <a:off x="1" y="33526"/>
            <a:ext cx="9144000" cy="1200329"/>
          </a:xfrm>
          <a:prstGeom prst="rect">
            <a:avLst/>
          </a:prstGeom>
          <a:noFill/>
        </p:spPr>
        <p:txBody>
          <a:bodyPr wrap="square" rtlCol="0">
            <a:spAutoFit/>
          </a:bodyPr>
          <a:lstStyle/>
          <a:p>
            <a:pPr algn="ctr"/>
            <a:r>
              <a:rPr kumimoji="0" lang="zh-TW" altLang="en-US" sz="7200" b="1" dirty="0">
                <a:solidFill>
                  <a:srgbClr val="1074CE"/>
                </a:solidFill>
                <a:effectLst>
                  <a:outerShdw blurRad="38100" dist="38100" dir="2700000" algn="tl">
                    <a:srgbClr val="C0C0C0"/>
                  </a:outerShdw>
                </a:effectLst>
                <a:latin typeface="標楷體" pitchFamily="65" charset="-120"/>
                <a:ea typeface="標楷體" pitchFamily="65" charset="-120"/>
              </a:rPr>
              <a:t>利變商品架構</a:t>
            </a:r>
          </a:p>
        </p:txBody>
      </p:sp>
    </p:spTree>
    <p:extLst>
      <p:ext uri="{BB962C8B-B14F-4D97-AF65-F5344CB8AC3E}">
        <p14:creationId xmlns:p14="http://schemas.microsoft.com/office/powerpoint/2010/main" val="2911201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2200" y="-2692"/>
            <a:ext cx="9166200" cy="1200329"/>
          </a:xfrm>
          <a:prstGeom prst="rect">
            <a:avLst/>
          </a:prstGeom>
          <a:noFill/>
        </p:spPr>
        <p:txBody>
          <a:bodyPr wrap="square" rtlCol="0">
            <a:spAutoFit/>
          </a:bodyPr>
          <a:lstStyle/>
          <a:p>
            <a:pPr algn="ctr"/>
            <a:r>
              <a:rPr kumimoji="0" lang="zh-TW" altLang="en-US" sz="7200" b="1" dirty="0">
                <a:solidFill>
                  <a:srgbClr val="1074CE"/>
                </a:solidFill>
                <a:effectLst>
                  <a:outerShdw blurRad="38100" dist="38100" dir="2700000" algn="tl">
                    <a:srgbClr val="C0C0C0"/>
                  </a:outerShdw>
                </a:effectLst>
                <a:latin typeface="標楷體" pitchFamily="65" charset="-120"/>
                <a:ea typeface="標楷體" pitchFamily="65" charset="-120"/>
              </a:rPr>
              <a:t>宣告</a:t>
            </a:r>
            <a:r>
              <a:rPr kumimoji="0"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rPr>
              <a:t>利率</a:t>
            </a:r>
            <a:r>
              <a:rPr kumimoji="0" lang="en-US" altLang="zh-TW" sz="7200" b="1" dirty="0" smtClean="0">
                <a:solidFill>
                  <a:srgbClr val="1074CE"/>
                </a:solidFill>
                <a:effectLst>
                  <a:outerShdw blurRad="38100" dist="38100" dir="2700000" algn="tl">
                    <a:srgbClr val="C0C0C0"/>
                  </a:outerShdw>
                </a:effectLst>
                <a:latin typeface="標楷體" pitchFamily="65" charset="-120"/>
                <a:ea typeface="標楷體" pitchFamily="65" charset="-120"/>
              </a:rPr>
              <a:t>(</a:t>
            </a:r>
            <a:r>
              <a:rPr kumimoji="0"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rPr>
              <a:t>台幣</a:t>
            </a:r>
            <a:r>
              <a:rPr kumimoji="0" lang="en-US" altLang="zh-TW" sz="7200" b="1" dirty="0" smtClean="0">
                <a:solidFill>
                  <a:srgbClr val="1074CE"/>
                </a:solidFill>
                <a:effectLst>
                  <a:outerShdw blurRad="38100" dist="38100" dir="2700000" algn="tl">
                    <a:srgbClr val="C0C0C0"/>
                  </a:outerShdw>
                </a:effectLst>
                <a:latin typeface="標楷體" pitchFamily="65" charset="-120"/>
                <a:ea typeface="標楷體" pitchFamily="65" charset="-120"/>
              </a:rPr>
              <a:t>)</a:t>
            </a:r>
            <a:endParaRPr kumimoji="0" lang="zh-TW" altLang="en-US" sz="72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sp>
        <p:nvSpPr>
          <p:cNvPr id="4" name="文字方塊 3"/>
          <p:cNvSpPr txBox="1"/>
          <p:nvPr/>
        </p:nvSpPr>
        <p:spPr>
          <a:xfrm>
            <a:off x="323528" y="1628800"/>
            <a:ext cx="8568952" cy="4524315"/>
          </a:xfrm>
          <a:prstGeom prst="rect">
            <a:avLst/>
          </a:prstGeom>
          <a:noFill/>
        </p:spPr>
        <p:txBody>
          <a:bodyPr wrap="square" rtlCol="0">
            <a:spAutoFit/>
          </a:bodyPr>
          <a:lstStyle/>
          <a:p>
            <a:r>
              <a:rPr kumimoji="1" lang="zh-TW" altLang="en-US" sz="3200" dirty="0" smtClean="0">
                <a:latin typeface="DFKai-SB"/>
                <a:ea typeface="DFKai-SB"/>
                <a:cs typeface="DFKai-SB"/>
                <a:sym typeface="Wingdings"/>
              </a:rPr>
              <a:t>宣告利率</a:t>
            </a:r>
            <a:r>
              <a:rPr kumimoji="1" lang="en-US" altLang="zh-TW" sz="3200" dirty="0" smtClean="0">
                <a:latin typeface="DFKai-SB"/>
                <a:ea typeface="DFKai-SB"/>
                <a:cs typeface="DFKai-SB"/>
                <a:sym typeface="Wingdings"/>
              </a:rPr>
              <a:t/>
            </a:r>
            <a:br>
              <a:rPr kumimoji="1" lang="en-US" altLang="zh-TW" sz="3200" dirty="0" smtClean="0">
                <a:latin typeface="DFKai-SB"/>
                <a:ea typeface="DFKai-SB"/>
                <a:cs typeface="DFKai-SB"/>
                <a:sym typeface="Wingdings"/>
              </a:rPr>
            </a:br>
            <a:r>
              <a:rPr kumimoji="1" lang="zh-TW" altLang="en-US" sz="3200" dirty="0" smtClean="0">
                <a:latin typeface="DFKai-SB"/>
                <a:ea typeface="DFKai-SB"/>
                <a:cs typeface="DFKai-SB"/>
                <a:sym typeface="Wingdings"/>
              </a:rPr>
              <a:t>係指本公司於每月第一個營業日宣告用以計算及累積增值回饋分享金之利率。該利率係參考</a:t>
            </a:r>
            <a:r>
              <a:rPr kumimoji="1" lang="zh-TW" altLang="en-US" sz="3200" dirty="0" smtClean="0">
                <a:solidFill>
                  <a:srgbClr val="F11403"/>
                </a:solidFill>
                <a:latin typeface="DFKai-SB"/>
                <a:ea typeface="DFKai-SB"/>
                <a:cs typeface="DFKai-SB"/>
                <a:sym typeface="Wingdings"/>
              </a:rPr>
              <a:t>臺灣銀行</a:t>
            </a:r>
            <a:r>
              <a:rPr kumimoji="1" lang="zh-TW" altLang="en-US" sz="3200" dirty="0" smtClean="0">
                <a:latin typeface="DFKai-SB"/>
                <a:ea typeface="DFKai-SB"/>
                <a:cs typeface="DFKai-SB"/>
                <a:sym typeface="Wingdings"/>
              </a:rPr>
              <a:t>、</a:t>
            </a:r>
            <a:r>
              <a:rPr kumimoji="1" lang="zh-TW" altLang="en-US" sz="3200" dirty="0" smtClean="0">
                <a:solidFill>
                  <a:srgbClr val="F11403"/>
                </a:solidFill>
                <a:latin typeface="DFKai-SB"/>
                <a:ea typeface="DFKai-SB"/>
                <a:cs typeface="DFKai-SB"/>
                <a:sym typeface="Wingdings"/>
              </a:rPr>
              <a:t>第一銀行</a:t>
            </a:r>
            <a:r>
              <a:rPr kumimoji="1" lang="zh-TW" altLang="en-US" sz="3200" dirty="0" smtClean="0">
                <a:latin typeface="DFKai-SB"/>
                <a:ea typeface="DFKai-SB"/>
                <a:cs typeface="DFKai-SB"/>
                <a:sym typeface="Wingdings"/>
              </a:rPr>
              <a:t>及</a:t>
            </a:r>
            <a:r>
              <a:rPr kumimoji="1" lang="zh-TW" altLang="en-US" sz="3200" dirty="0" smtClean="0">
                <a:solidFill>
                  <a:srgbClr val="F11403"/>
                </a:solidFill>
                <a:latin typeface="DFKai-SB"/>
                <a:ea typeface="DFKai-SB"/>
                <a:cs typeface="DFKai-SB"/>
                <a:sym typeface="Wingdings"/>
              </a:rPr>
              <a:t>合作金庫</a:t>
            </a:r>
            <a:r>
              <a:rPr kumimoji="1" lang="zh-TW" altLang="en-US" sz="3200" dirty="0" smtClean="0">
                <a:latin typeface="DFKai-SB"/>
                <a:ea typeface="DFKai-SB"/>
                <a:cs typeface="DFKai-SB"/>
                <a:sym typeface="Wingdings"/>
              </a:rPr>
              <a:t>等三銀行上月月初（第一個營業日）牌告之二年期定期儲蓄存款最高固定年利率之</a:t>
            </a:r>
            <a:r>
              <a:rPr kumimoji="1" lang="zh-TW" altLang="en-US" sz="3200" dirty="0" smtClean="0">
                <a:solidFill>
                  <a:srgbClr val="F11403"/>
                </a:solidFill>
                <a:latin typeface="DFKai-SB"/>
                <a:ea typeface="DFKai-SB"/>
                <a:cs typeface="DFKai-SB"/>
                <a:sym typeface="Wingdings"/>
              </a:rPr>
              <a:t>平均值</a:t>
            </a:r>
            <a:r>
              <a:rPr kumimoji="1" lang="zh-TW" altLang="en-US" sz="3200" dirty="0" smtClean="0">
                <a:latin typeface="DFKai-SB"/>
                <a:ea typeface="DFKai-SB"/>
                <a:cs typeface="DFKai-SB"/>
                <a:sym typeface="Wingdings"/>
              </a:rPr>
              <a:t>及</a:t>
            </a:r>
            <a:r>
              <a:rPr kumimoji="1" lang="zh-TW" altLang="en-US" sz="3200" dirty="0" smtClean="0">
                <a:solidFill>
                  <a:srgbClr val="F11403"/>
                </a:solidFill>
                <a:latin typeface="DFKai-SB"/>
                <a:ea typeface="DFKai-SB"/>
                <a:cs typeface="DFKai-SB"/>
                <a:sym typeface="Wingdings"/>
              </a:rPr>
              <a:t>本公司運用此類商品所累積資產的實際狀況</a:t>
            </a:r>
            <a:r>
              <a:rPr kumimoji="1" lang="zh-TW" altLang="en-US" sz="3200" dirty="0" smtClean="0">
                <a:latin typeface="DFKai-SB"/>
                <a:ea typeface="DFKai-SB"/>
                <a:cs typeface="DFKai-SB"/>
                <a:sym typeface="Wingdings"/>
              </a:rPr>
              <a:t>而訂定。本契約宣告利率公告於本公司網站。</a:t>
            </a:r>
            <a:r>
              <a:rPr kumimoji="1" lang="en-US" altLang="zh-TW" sz="3200" dirty="0" smtClean="0">
                <a:latin typeface="DFKai-SB"/>
                <a:ea typeface="DFKai-SB"/>
                <a:cs typeface="DFKai-SB"/>
                <a:sym typeface="Wingdings"/>
              </a:rPr>
              <a:t/>
            </a:r>
            <a:br>
              <a:rPr kumimoji="1" lang="en-US" altLang="zh-TW" sz="3200" dirty="0" smtClean="0">
                <a:latin typeface="DFKai-SB"/>
                <a:ea typeface="DFKai-SB"/>
                <a:cs typeface="DFKai-SB"/>
                <a:sym typeface="Wingdings"/>
              </a:rPr>
            </a:br>
            <a:r>
              <a:rPr kumimoji="1" lang="zh-TW" altLang="en-US" sz="3200" dirty="0" smtClean="0">
                <a:latin typeface="Wingdings"/>
                <a:ea typeface="Wingdings"/>
                <a:cs typeface="Wingdings"/>
                <a:sym typeface="Wingdings"/>
              </a:rPr>
              <a:t>（</a:t>
            </a:r>
            <a:r>
              <a:rPr lang="en-US" altLang="zh-TW" sz="3200" dirty="0" smtClean="0">
                <a:latin typeface="Arial"/>
                <a:ea typeface="DFKai-SB"/>
                <a:cs typeface="Arial"/>
                <a:sym typeface="Wingdings"/>
              </a:rPr>
              <a:t>http://</a:t>
            </a:r>
            <a:r>
              <a:rPr lang="en-US" altLang="zh-TW" sz="3200" dirty="0" err="1" smtClean="0">
                <a:latin typeface="Arial"/>
                <a:ea typeface="DFKai-SB"/>
                <a:cs typeface="Arial"/>
                <a:sym typeface="Wingdings"/>
              </a:rPr>
              <a:t>www.fubon.com</a:t>
            </a:r>
            <a:r>
              <a:rPr kumimoji="1" lang="zh-TW" altLang="en-US" sz="3200" dirty="0" smtClean="0">
                <a:latin typeface="Wingdings"/>
                <a:ea typeface="Wingdings"/>
                <a:cs typeface="Wingdings"/>
                <a:sym typeface="Wingdings"/>
              </a:rPr>
              <a:t>）</a:t>
            </a:r>
            <a:endParaRPr kumimoji="1" lang="zh-TW" altLang="en-US" sz="3200" dirty="0"/>
          </a:p>
        </p:txBody>
      </p:sp>
    </p:spTree>
    <p:extLst>
      <p:ext uri="{BB962C8B-B14F-4D97-AF65-F5344CB8AC3E}">
        <p14:creationId xmlns:p14="http://schemas.microsoft.com/office/powerpoint/2010/main" val="2740969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2200" y="-2692"/>
            <a:ext cx="9166200" cy="1200329"/>
          </a:xfrm>
          <a:prstGeom prst="rect">
            <a:avLst/>
          </a:prstGeom>
          <a:noFill/>
        </p:spPr>
        <p:txBody>
          <a:bodyPr wrap="square" rtlCol="0">
            <a:spAutoFit/>
          </a:bodyPr>
          <a:lstStyle/>
          <a:p>
            <a:pPr algn="ctr"/>
            <a:r>
              <a:rPr kumimoji="0" lang="zh-TW" altLang="en-US" sz="7200" b="1" dirty="0">
                <a:solidFill>
                  <a:srgbClr val="1074CE"/>
                </a:solidFill>
                <a:effectLst>
                  <a:outerShdw blurRad="38100" dist="38100" dir="2700000" algn="tl">
                    <a:srgbClr val="C0C0C0"/>
                  </a:outerShdw>
                </a:effectLst>
                <a:latin typeface="標楷體" pitchFamily="65" charset="-120"/>
                <a:ea typeface="標楷體" pitchFamily="65" charset="-120"/>
              </a:rPr>
              <a:t>宣告</a:t>
            </a:r>
            <a:r>
              <a:rPr kumimoji="0"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rPr>
              <a:t>利率</a:t>
            </a:r>
            <a:r>
              <a:rPr kumimoji="0" lang="en-US" altLang="zh-TW" sz="7200" b="1" dirty="0" smtClean="0">
                <a:solidFill>
                  <a:srgbClr val="1074CE"/>
                </a:solidFill>
                <a:effectLst>
                  <a:outerShdw blurRad="38100" dist="38100" dir="2700000" algn="tl">
                    <a:srgbClr val="C0C0C0"/>
                  </a:outerShdw>
                </a:effectLst>
                <a:latin typeface="標楷體" pitchFamily="65" charset="-120"/>
                <a:ea typeface="標楷體" pitchFamily="65" charset="-120"/>
              </a:rPr>
              <a:t>(</a:t>
            </a:r>
            <a:r>
              <a:rPr kumimoji="0"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rPr>
              <a:t>外幣</a:t>
            </a:r>
            <a:r>
              <a:rPr kumimoji="0" lang="en-US" altLang="zh-TW" sz="7200" b="1" dirty="0" smtClean="0">
                <a:solidFill>
                  <a:srgbClr val="1074CE"/>
                </a:solidFill>
                <a:effectLst>
                  <a:outerShdw blurRad="38100" dist="38100" dir="2700000" algn="tl">
                    <a:srgbClr val="C0C0C0"/>
                  </a:outerShdw>
                </a:effectLst>
                <a:latin typeface="標楷體" pitchFamily="65" charset="-120"/>
                <a:ea typeface="標楷體" pitchFamily="65" charset="-120"/>
              </a:rPr>
              <a:t>)</a:t>
            </a:r>
            <a:endParaRPr kumimoji="0" lang="zh-TW" altLang="en-US" sz="72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sp>
        <p:nvSpPr>
          <p:cNvPr id="3" name="文字方塊 2"/>
          <p:cNvSpPr txBox="1"/>
          <p:nvPr/>
        </p:nvSpPr>
        <p:spPr>
          <a:xfrm>
            <a:off x="323528" y="1628800"/>
            <a:ext cx="8568952" cy="3539430"/>
          </a:xfrm>
          <a:prstGeom prst="rect">
            <a:avLst/>
          </a:prstGeom>
          <a:noFill/>
        </p:spPr>
        <p:txBody>
          <a:bodyPr wrap="square" rtlCol="0">
            <a:spAutoFit/>
          </a:bodyPr>
          <a:lstStyle/>
          <a:p>
            <a:r>
              <a:rPr kumimoji="1" lang="zh-TW" altLang="en-US" sz="3200" dirty="0" smtClean="0">
                <a:latin typeface="DFKai-SB"/>
                <a:ea typeface="DFKai-SB"/>
                <a:cs typeface="DFKai-SB"/>
                <a:sym typeface="Wingdings"/>
              </a:rPr>
              <a:t>宣告利率</a:t>
            </a:r>
            <a:r>
              <a:rPr kumimoji="1" lang="en-US" altLang="zh-TW" sz="3200" dirty="0" smtClean="0">
                <a:latin typeface="DFKai-SB"/>
                <a:ea typeface="DFKai-SB"/>
                <a:cs typeface="DFKai-SB"/>
                <a:sym typeface="Wingdings"/>
              </a:rPr>
              <a:t/>
            </a:r>
            <a:br>
              <a:rPr kumimoji="1" lang="en-US" altLang="zh-TW" sz="3200" dirty="0" smtClean="0">
                <a:latin typeface="DFKai-SB"/>
                <a:ea typeface="DFKai-SB"/>
                <a:cs typeface="DFKai-SB"/>
                <a:sym typeface="Wingdings"/>
              </a:rPr>
            </a:br>
            <a:r>
              <a:rPr kumimoji="1" lang="zh-TW" altLang="en-US" sz="3200" dirty="0" smtClean="0">
                <a:latin typeface="DFKai-SB"/>
                <a:ea typeface="DFKai-SB"/>
                <a:cs typeface="DFKai-SB"/>
                <a:sym typeface="Wingdings"/>
              </a:rPr>
              <a:t>係指本公司於每月第一個營業日宣告用以計算及累積增值回饋分享金之利率。該利率係參考</a:t>
            </a:r>
            <a:r>
              <a:rPr kumimoji="1" lang="zh-TW" altLang="en-US" sz="3200" dirty="0" smtClean="0">
                <a:solidFill>
                  <a:srgbClr val="F11403"/>
                </a:solidFill>
                <a:latin typeface="DFKai-SB"/>
                <a:ea typeface="DFKai-SB"/>
                <a:cs typeface="DFKai-SB"/>
                <a:sym typeface="Wingdings"/>
              </a:rPr>
              <a:t>本公司運用此類商品所累積資產的實際狀況</a:t>
            </a:r>
            <a:r>
              <a:rPr kumimoji="1" lang="zh-TW" altLang="en-US" sz="3200" dirty="0" smtClean="0">
                <a:latin typeface="DFKai-SB"/>
                <a:ea typeface="DFKai-SB"/>
                <a:cs typeface="DFKai-SB"/>
                <a:sym typeface="Wingdings"/>
              </a:rPr>
              <a:t>，</a:t>
            </a:r>
            <a:r>
              <a:rPr kumimoji="1" lang="zh-TW" altLang="en-US" sz="3200" dirty="0" smtClean="0">
                <a:solidFill>
                  <a:schemeClr val="tx1"/>
                </a:solidFill>
                <a:latin typeface="DFKai-SB"/>
                <a:ea typeface="DFKai-SB"/>
                <a:cs typeface="DFKai-SB"/>
                <a:sym typeface="Wingdings"/>
              </a:rPr>
              <a:t>並</a:t>
            </a:r>
            <a:r>
              <a:rPr kumimoji="1" lang="zh-TW" altLang="en-US" sz="3200" dirty="0" smtClean="0">
                <a:solidFill>
                  <a:srgbClr val="F11403"/>
                </a:solidFill>
                <a:latin typeface="DFKai-SB"/>
                <a:ea typeface="DFKai-SB"/>
                <a:cs typeface="DFKai-SB"/>
                <a:sym typeface="Wingdings"/>
              </a:rPr>
              <a:t>參考市場利率</a:t>
            </a:r>
            <a:r>
              <a:rPr kumimoji="1" lang="zh-TW" altLang="en-US" sz="3200" dirty="0" smtClean="0">
                <a:latin typeface="DFKai-SB"/>
                <a:ea typeface="DFKai-SB"/>
                <a:cs typeface="DFKai-SB"/>
                <a:sym typeface="Wingdings"/>
              </a:rPr>
              <a:t>而訂定。本契約宣告利率公告於本公司網站。</a:t>
            </a:r>
            <a:r>
              <a:rPr kumimoji="1" lang="en-US" altLang="zh-TW" sz="3200" dirty="0" smtClean="0">
                <a:latin typeface="DFKai-SB"/>
                <a:ea typeface="DFKai-SB"/>
                <a:cs typeface="DFKai-SB"/>
                <a:sym typeface="Wingdings"/>
              </a:rPr>
              <a:t/>
            </a:r>
            <a:br>
              <a:rPr kumimoji="1" lang="en-US" altLang="zh-TW" sz="3200" dirty="0" smtClean="0">
                <a:latin typeface="DFKai-SB"/>
                <a:ea typeface="DFKai-SB"/>
                <a:cs typeface="DFKai-SB"/>
                <a:sym typeface="Wingdings"/>
              </a:rPr>
            </a:br>
            <a:r>
              <a:rPr kumimoji="1" lang="zh-TW" altLang="en-US" sz="3200" dirty="0" smtClean="0">
                <a:latin typeface="Wingdings"/>
                <a:ea typeface="Wingdings"/>
                <a:cs typeface="Wingdings"/>
                <a:sym typeface="Wingdings"/>
              </a:rPr>
              <a:t>（</a:t>
            </a:r>
            <a:r>
              <a:rPr lang="en-US" altLang="zh-TW" sz="3200" dirty="0" smtClean="0">
                <a:latin typeface="Arial"/>
                <a:ea typeface="DFKai-SB"/>
                <a:cs typeface="Arial"/>
                <a:sym typeface="Wingdings"/>
              </a:rPr>
              <a:t>http://</a:t>
            </a:r>
            <a:r>
              <a:rPr lang="en-US" altLang="zh-TW" sz="3200" dirty="0" err="1" smtClean="0">
                <a:latin typeface="Arial"/>
                <a:ea typeface="DFKai-SB"/>
                <a:cs typeface="Arial"/>
                <a:sym typeface="Wingdings"/>
              </a:rPr>
              <a:t>www.fubon.com</a:t>
            </a:r>
            <a:r>
              <a:rPr kumimoji="1" lang="zh-TW" altLang="en-US" sz="3200" dirty="0" smtClean="0">
                <a:latin typeface="Wingdings"/>
                <a:ea typeface="Wingdings"/>
                <a:cs typeface="Wingdings"/>
                <a:sym typeface="Wingdings"/>
              </a:rPr>
              <a:t>）</a:t>
            </a:r>
            <a:endParaRPr kumimoji="1" lang="zh-TW" altLang="en-US" sz="3200" dirty="0"/>
          </a:p>
        </p:txBody>
      </p:sp>
    </p:spTree>
    <p:extLst>
      <p:ext uri="{BB962C8B-B14F-4D97-AF65-F5344CB8AC3E}">
        <p14:creationId xmlns:p14="http://schemas.microsoft.com/office/powerpoint/2010/main" val="3467674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2200" y="-27384"/>
            <a:ext cx="9166200" cy="1200329"/>
          </a:xfrm>
          <a:prstGeom prst="rect">
            <a:avLst/>
          </a:prstGeom>
          <a:noFill/>
        </p:spPr>
        <p:txBody>
          <a:bodyPr wrap="square" rtlCol="0">
            <a:spAutoFit/>
          </a:bodyPr>
          <a:lstStyle/>
          <a:p>
            <a:pPr algn="ctr"/>
            <a:r>
              <a:rPr kumimoji="0"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rPr>
              <a:t>增值回饋分享金</a:t>
            </a:r>
            <a:endParaRPr kumimoji="0" lang="zh-TW" altLang="en-US" sz="72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sp>
        <p:nvSpPr>
          <p:cNvPr id="3" name="文字方塊 2"/>
          <p:cNvSpPr txBox="1"/>
          <p:nvPr/>
        </p:nvSpPr>
        <p:spPr>
          <a:xfrm>
            <a:off x="323528" y="1700808"/>
            <a:ext cx="8568952" cy="3539430"/>
          </a:xfrm>
          <a:prstGeom prst="rect">
            <a:avLst/>
          </a:prstGeom>
          <a:noFill/>
        </p:spPr>
        <p:txBody>
          <a:bodyPr wrap="square" rtlCol="0">
            <a:spAutoFit/>
          </a:bodyPr>
          <a:lstStyle/>
          <a:p>
            <a:r>
              <a:rPr kumimoji="1" lang="zh-TW" altLang="en-US" sz="3200" dirty="0" smtClean="0">
                <a:latin typeface="DFKai-SB"/>
                <a:ea typeface="DFKai-SB"/>
                <a:cs typeface="DFKai-SB"/>
                <a:sym typeface="Wingdings"/>
              </a:rPr>
              <a:t></a:t>
            </a:r>
            <a:r>
              <a:rPr lang="zh-TW" altLang="en-US" sz="3200" dirty="0" smtClean="0">
                <a:latin typeface="DFKai-SB"/>
                <a:ea typeface="DFKai-SB"/>
                <a:cs typeface="DFKai-SB"/>
                <a:sym typeface="Wingdings"/>
              </a:rPr>
              <a:t>增值回饋分享金</a:t>
            </a:r>
            <a:endParaRPr lang="en-US" altLang="zh-TW" sz="3200" dirty="0">
              <a:latin typeface="DFKai-SB"/>
              <a:ea typeface="DFKai-SB"/>
              <a:cs typeface="DFKai-SB"/>
              <a:sym typeface="Wingdings"/>
            </a:endParaRPr>
          </a:p>
          <a:p>
            <a:r>
              <a:rPr kumimoji="1" lang="zh-TW" altLang="en-US" sz="3200" dirty="0" smtClean="0">
                <a:latin typeface="DFKai-SB"/>
                <a:ea typeface="DFKai-SB"/>
                <a:cs typeface="DFKai-SB"/>
                <a:sym typeface="Wingdings"/>
              </a:rPr>
              <a:t>本公司於本契約有效期間內之每一保單年度屆滿時，按各該保單年度始</a:t>
            </a:r>
            <a:r>
              <a:rPr kumimoji="1" lang="zh-TW" altLang="en-US" sz="3200" dirty="0" smtClean="0">
                <a:solidFill>
                  <a:schemeClr val="tx1"/>
                </a:solidFill>
                <a:latin typeface="DFKai-SB"/>
                <a:ea typeface="DFKai-SB"/>
                <a:cs typeface="DFKai-SB"/>
                <a:sym typeface="Wingdings"/>
              </a:rPr>
              <a:t>日</a:t>
            </a:r>
            <a:r>
              <a:rPr kumimoji="1" lang="zh-TW" altLang="en-US" sz="3200" dirty="0" smtClean="0">
                <a:solidFill>
                  <a:srgbClr val="FF0000"/>
                </a:solidFill>
                <a:latin typeface="DFKai-SB"/>
                <a:ea typeface="DFKai-SB"/>
                <a:cs typeface="DFKai-SB"/>
                <a:sym typeface="Wingdings"/>
              </a:rPr>
              <a:t>當月之宣告利率減去本契約預定利率之差值</a:t>
            </a:r>
            <a:r>
              <a:rPr kumimoji="1" lang="en-US" altLang="zh-TW" sz="3200" dirty="0" smtClean="0">
                <a:latin typeface="DFKai-SB"/>
                <a:ea typeface="DFKai-SB"/>
                <a:cs typeface="DFKai-SB"/>
                <a:sym typeface="Wingdings"/>
              </a:rPr>
              <a:t>(</a:t>
            </a:r>
            <a:r>
              <a:rPr kumimoji="1" lang="zh-TW" altLang="en-US" sz="3200" dirty="0" smtClean="0">
                <a:latin typeface="DFKai-SB"/>
                <a:ea typeface="DFKai-SB"/>
                <a:cs typeface="DFKai-SB"/>
                <a:sym typeface="Wingdings"/>
              </a:rPr>
              <a:t>宣告利率若低於本契約之預定利率，則以本契約之預定利率為準</a:t>
            </a:r>
            <a:r>
              <a:rPr kumimoji="1" lang="en-US" altLang="zh-TW" sz="3200" dirty="0" smtClean="0">
                <a:latin typeface="DFKai-SB"/>
                <a:ea typeface="DFKai-SB"/>
                <a:cs typeface="DFKai-SB"/>
                <a:sym typeface="Wingdings"/>
              </a:rPr>
              <a:t>)</a:t>
            </a:r>
            <a:r>
              <a:rPr kumimoji="1" lang="zh-TW" altLang="en-US" sz="3200" dirty="0" smtClean="0">
                <a:latin typeface="DFKai-SB"/>
                <a:ea typeface="DFKai-SB"/>
                <a:cs typeface="DFKai-SB"/>
                <a:sym typeface="Wingdings"/>
              </a:rPr>
              <a:t>，</a:t>
            </a:r>
            <a:r>
              <a:rPr kumimoji="1" lang="zh-TW" altLang="en-US" sz="3200" dirty="0" smtClean="0">
                <a:solidFill>
                  <a:srgbClr val="FF0000"/>
                </a:solidFill>
                <a:latin typeface="DFKai-SB"/>
                <a:ea typeface="DFKai-SB"/>
                <a:cs typeface="DFKai-SB"/>
                <a:sym typeface="Wingdings"/>
              </a:rPr>
              <a:t>乘以同年度期末總保單價值準備金後</a:t>
            </a:r>
            <a:r>
              <a:rPr kumimoji="1" lang="zh-TW" altLang="en-US" sz="3200" dirty="0" smtClean="0">
                <a:latin typeface="DFKai-SB"/>
                <a:ea typeface="DFKai-SB"/>
                <a:cs typeface="DFKai-SB"/>
                <a:sym typeface="Wingdings"/>
              </a:rPr>
              <a:t>所得</a:t>
            </a:r>
            <a:endParaRPr kumimoji="1" lang="en-US" altLang="zh-TW" sz="3200" dirty="0" smtClean="0">
              <a:latin typeface="DFKai-SB"/>
              <a:ea typeface="DFKai-SB"/>
              <a:cs typeface="DFKai-SB"/>
              <a:sym typeface="Wingdings"/>
            </a:endParaRPr>
          </a:p>
          <a:p>
            <a:r>
              <a:rPr lang="zh-TW" altLang="en-US" sz="3200" dirty="0" smtClean="0">
                <a:latin typeface="DFKai-SB"/>
                <a:ea typeface="DFKai-SB"/>
                <a:cs typeface="DFKai-SB"/>
                <a:sym typeface="Wingdings"/>
              </a:rPr>
              <a:t>之數值為增值回饋分享金。</a:t>
            </a:r>
            <a:endParaRPr kumimoji="1" lang="zh-TW" altLang="en-US" sz="3200" dirty="0"/>
          </a:p>
        </p:txBody>
      </p:sp>
    </p:spTree>
    <p:extLst>
      <p:ext uri="{BB962C8B-B14F-4D97-AF65-F5344CB8AC3E}">
        <p14:creationId xmlns:p14="http://schemas.microsoft.com/office/powerpoint/2010/main" val="4015081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3677" y="0"/>
            <a:ext cx="9141747" cy="1015663"/>
          </a:xfrm>
          <a:prstGeom prst="rect">
            <a:avLst/>
          </a:prstGeom>
          <a:noFill/>
        </p:spPr>
        <p:txBody>
          <a:bodyPr wrap="square" rtlCol="0">
            <a:spAutoFit/>
          </a:bodyPr>
          <a:lstStyle/>
          <a:p>
            <a:pPr algn="ctr"/>
            <a:r>
              <a:rPr kumimoji="0" lang="zh-TW" altLang="en-US" sz="6000" b="1" dirty="0">
                <a:solidFill>
                  <a:srgbClr val="1074CE"/>
                </a:solidFill>
                <a:effectLst>
                  <a:outerShdw blurRad="38100" dist="38100" dir="2700000" algn="tl">
                    <a:srgbClr val="C0C0C0"/>
                  </a:outerShdw>
                </a:effectLst>
                <a:latin typeface="標楷體" pitchFamily="65" charset="-120"/>
                <a:ea typeface="標楷體" pitchFamily="65" charset="-120"/>
              </a:rPr>
              <a:t>選擇利變商品的三大重點</a:t>
            </a:r>
          </a:p>
        </p:txBody>
      </p:sp>
      <p:graphicFrame>
        <p:nvGraphicFramePr>
          <p:cNvPr id="3" name="資料圖表 2"/>
          <p:cNvGraphicFramePr/>
          <p:nvPr>
            <p:extLst>
              <p:ext uri="{D42A27DB-BD31-4B8C-83A1-F6EECF244321}">
                <p14:modId xmlns:p14="http://schemas.microsoft.com/office/powerpoint/2010/main" val="2749352651"/>
              </p:ext>
            </p:extLst>
          </p:nvPr>
        </p:nvGraphicFramePr>
        <p:xfrm>
          <a:off x="179512" y="1412776"/>
          <a:ext cx="8793598" cy="5316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3010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180528" y="0"/>
            <a:ext cx="5472608" cy="1143000"/>
          </a:xfrm>
          <a:prstGeom prst="rect">
            <a:avLst/>
          </a:prstGeom>
        </p:spPr>
        <p:txBody>
          <a:bodyPr>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zh-TW" altLang="en-US" sz="7000" b="1" dirty="0" smtClean="0">
                <a:solidFill>
                  <a:srgbClr val="FF3399"/>
                </a:solidFill>
                <a:effectLst>
                  <a:outerShdw blurRad="38100" dist="38100" dir="2700000" algn="tl">
                    <a:srgbClr val="C0C0C0"/>
                  </a:outerShdw>
                </a:effectLst>
                <a:latin typeface="文鼎甜妞體B"/>
                <a:ea typeface="文鼎甜妞體B"/>
                <a:cs typeface="文鼎甜妞體B"/>
              </a:rPr>
              <a:t>平常做的事</a:t>
            </a:r>
            <a:endParaRPr lang="zh-TW" altLang="en-US" sz="7000" b="1" dirty="0">
              <a:solidFill>
                <a:srgbClr val="FF3399"/>
              </a:solidFill>
              <a:effectLst>
                <a:outerShdw blurRad="38100" dist="38100" dir="2700000" algn="tl">
                  <a:srgbClr val="C0C0C0"/>
                </a:outerShdw>
              </a:effectLst>
              <a:latin typeface="文鼎甜妞體B"/>
              <a:ea typeface="文鼎甜妞體B"/>
              <a:cs typeface="文鼎甜妞體B"/>
            </a:endParaRPr>
          </a:p>
        </p:txBody>
      </p:sp>
      <p:sp>
        <p:nvSpPr>
          <p:cNvPr id="3" name="文字方塊 2"/>
          <p:cNvSpPr txBox="1"/>
          <p:nvPr/>
        </p:nvSpPr>
        <p:spPr>
          <a:xfrm>
            <a:off x="467544" y="2060848"/>
            <a:ext cx="5400600" cy="646331"/>
          </a:xfrm>
          <a:prstGeom prst="rect">
            <a:avLst/>
          </a:prstGeom>
          <a:noFill/>
        </p:spPr>
        <p:txBody>
          <a:bodyPr wrap="square" rtlCol="0">
            <a:spAutoFit/>
          </a:bodyPr>
          <a:lstStyle/>
          <a:p>
            <a:r>
              <a:rPr kumimoji="1" lang="en-US" altLang="zh-TW" sz="3600" dirty="0" smtClean="0">
                <a:latin typeface="微軟正黑體"/>
                <a:ea typeface="微軟正黑體"/>
                <a:cs typeface="微軟正黑體"/>
              </a:rPr>
              <a:t>1.</a:t>
            </a:r>
            <a:r>
              <a:rPr lang="zh-TW" altLang="en-US" sz="3600" dirty="0" smtClean="0">
                <a:latin typeface="微軟正黑體"/>
                <a:ea typeface="微軟正黑體"/>
                <a:cs typeface="微軟正黑體"/>
              </a:rPr>
              <a:t>有機會就要</a:t>
            </a:r>
            <a:r>
              <a:rPr kumimoji="1" lang="zh-TW" altLang="en-US" sz="3600" dirty="0" smtClean="0">
                <a:latin typeface="微軟正黑體"/>
                <a:ea typeface="微軟正黑體"/>
                <a:cs typeface="微軟正黑體"/>
              </a:rPr>
              <a:t>關心客戶</a:t>
            </a:r>
            <a:endParaRPr kumimoji="1" lang="zh-TW" altLang="en-US" sz="3600" dirty="0">
              <a:latin typeface="微軟正黑體"/>
              <a:ea typeface="微軟正黑體"/>
              <a:cs typeface="微軟正黑體"/>
            </a:endParaRPr>
          </a:p>
        </p:txBody>
      </p:sp>
      <p:sp>
        <p:nvSpPr>
          <p:cNvPr id="4" name="文字方塊 3"/>
          <p:cNvSpPr txBox="1"/>
          <p:nvPr/>
        </p:nvSpPr>
        <p:spPr>
          <a:xfrm>
            <a:off x="467544" y="2924944"/>
            <a:ext cx="4536504" cy="646331"/>
          </a:xfrm>
          <a:prstGeom prst="rect">
            <a:avLst/>
          </a:prstGeom>
          <a:noFill/>
        </p:spPr>
        <p:txBody>
          <a:bodyPr wrap="square" rtlCol="0">
            <a:spAutoFit/>
          </a:bodyPr>
          <a:lstStyle/>
          <a:p>
            <a:r>
              <a:rPr kumimoji="1" lang="en-US" altLang="zh-TW" sz="3600" dirty="0" smtClean="0">
                <a:latin typeface="微軟正黑體"/>
                <a:ea typeface="微軟正黑體"/>
                <a:cs typeface="微軟正黑體"/>
              </a:rPr>
              <a:t>2.</a:t>
            </a:r>
            <a:r>
              <a:rPr lang="zh-TW" altLang="en-US" sz="3600" dirty="0" smtClean="0">
                <a:latin typeface="微軟正黑體"/>
                <a:ea typeface="微軟正黑體"/>
                <a:cs typeface="微軟正黑體"/>
              </a:rPr>
              <a:t>逢年過節寫卡片</a:t>
            </a:r>
            <a:endParaRPr kumimoji="1" lang="zh-TW" altLang="en-US" sz="3600" dirty="0">
              <a:latin typeface="微軟正黑體"/>
              <a:ea typeface="微軟正黑體"/>
              <a:cs typeface="微軟正黑體"/>
            </a:endParaRPr>
          </a:p>
        </p:txBody>
      </p:sp>
      <p:sp>
        <p:nvSpPr>
          <p:cNvPr id="5" name="文字方塊 4"/>
          <p:cNvSpPr txBox="1"/>
          <p:nvPr/>
        </p:nvSpPr>
        <p:spPr>
          <a:xfrm>
            <a:off x="467544" y="3789040"/>
            <a:ext cx="4536504" cy="646331"/>
          </a:xfrm>
          <a:prstGeom prst="rect">
            <a:avLst/>
          </a:prstGeom>
          <a:noFill/>
        </p:spPr>
        <p:txBody>
          <a:bodyPr wrap="square" rtlCol="0">
            <a:spAutoFit/>
          </a:bodyPr>
          <a:lstStyle/>
          <a:p>
            <a:r>
              <a:rPr lang="en-US" altLang="zh-TW" sz="3600" dirty="0" smtClean="0">
                <a:latin typeface="微軟正黑體"/>
                <a:ea typeface="微軟正黑體"/>
                <a:cs typeface="微軟正黑體"/>
              </a:rPr>
              <a:t>3</a:t>
            </a:r>
            <a:r>
              <a:rPr kumimoji="1" lang="en-US" altLang="zh-TW" sz="3600" dirty="0" smtClean="0">
                <a:latin typeface="微軟正黑體"/>
                <a:ea typeface="微軟正黑體"/>
                <a:cs typeface="微軟正黑體"/>
              </a:rPr>
              <a:t>.</a:t>
            </a:r>
            <a:r>
              <a:rPr lang="zh-TW" altLang="en-US" sz="3600" dirty="0" smtClean="0">
                <a:latin typeface="微軟正黑體"/>
                <a:ea typeface="微軟正黑體"/>
                <a:cs typeface="微軟正黑體"/>
              </a:rPr>
              <a:t>不斷地</a:t>
            </a:r>
            <a:r>
              <a:rPr kumimoji="1" lang="zh-TW" altLang="en-US" sz="3600" dirty="0" smtClean="0">
                <a:latin typeface="微軟正黑體"/>
                <a:ea typeface="微軟正黑體"/>
                <a:cs typeface="微軟正黑體"/>
              </a:rPr>
              <a:t>出現</a:t>
            </a:r>
            <a:r>
              <a:rPr kumimoji="1" lang="en-US" altLang="zh-TW" sz="3600" dirty="0" smtClean="0">
                <a:latin typeface="微軟正黑體"/>
                <a:ea typeface="微軟正黑體"/>
                <a:cs typeface="微軟正黑體"/>
              </a:rPr>
              <a:t> </a:t>
            </a:r>
            <a:r>
              <a:rPr kumimoji="1" lang="zh-TW" altLang="en-US" sz="3600" dirty="0" smtClean="0">
                <a:latin typeface="微軟正黑體"/>
                <a:ea typeface="微軟正黑體"/>
                <a:cs typeface="微軟正黑體"/>
              </a:rPr>
              <a:t>探班</a:t>
            </a:r>
            <a:endParaRPr kumimoji="1" lang="en-US" altLang="zh-TW" sz="3600" dirty="0" smtClean="0">
              <a:latin typeface="微軟正黑體"/>
              <a:ea typeface="微軟正黑體"/>
              <a:cs typeface="微軟正黑體"/>
            </a:endParaRPr>
          </a:p>
        </p:txBody>
      </p:sp>
      <p:sp>
        <p:nvSpPr>
          <p:cNvPr id="6" name="文字方塊 5"/>
          <p:cNvSpPr txBox="1"/>
          <p:nvPr/>
        </p:nvSpPr>
        <p:spPr>
          <a:xfrm>
            <a:off x="467544" y="4581128"/>
            <a:ext cx="4536504" cy="646331"/>
          </a:xfrm>
          <a:prstGeom prst="rect">
            <a:avLst/>
          </a:prstGeom>
          <a:noFill/>
        </p:spPr>
        <p:txBody>
          <a:bodyPr wrap="square" rtlCol="0">
            <a:spAutoFit/>
          </a:bodyPr>
          <a:lstStyle/>
          <a:p>
            <a:r>
              <a:rPr lang="en-US" altLang="zh-TW" sz="3600" dirty="0">
                <a:latin typeface="微軟正黑體"/>
                <a:ea typeface="微軟正黑體"/>
                <a:cs typeface="微軟正黑體"/>
              </a:rPr>
              <a:t>4</a:t>
            </a:r>
            <a:r>
              <a:rPr kumimoji="1" lang="en-US" altLang="zh-TW" sz="3600" dirty="0" smtClean="0">
                <a:latin typeface="微軟正黑體"/>
                <a:ea typeface="微軟正黑體"/>
                <a:cs typeface="微軟正黑體"/>
              </a:rPr>
              <a:t>.</a:t>
            </a:r>
            <a:r>
              <a:rPr lang="zh-TW" altLang="en-US" sz="3600" dirty="0" smtClean="0">
                <a:latin typeface="微軟正黑體"/>
                <a:ea typeface="微軟正黑體"/>
                <a:cs typeface="微軟正黑體"/>
              </a:rPr>
              <a:t>讓客戶印象深刻</a:t>
            </a:r>
            <a:endParaRPr kumimoji="1" lang="zh-TW" altLang="en-US" sz="3600" dirty="0">
              <a:latin typeface="微軟正黑體"/>
              <a:ea typeface="微軟正黑體"/>
              <a:cs typeface="微軟正黑體"/>
            </a:endParaRPr>
          </a:p>
        </p:txBody>
      </p:sp>
      <p:sp>
        <p:nvSpPr>
          <p:cNvPr id="7" name="文字方塊 6"/>
          <p:cNvSpPr txBox="1"/>
          <p:nvPr/>
        </p:nvSpPr>
        <p:spPr>
          <a:xfrm>
            <a:off x="467544" y="5373216"/>
            <a:ext cx="4536504" cy="646331"/>
          </a:xfrm>
          <a:prstGeom prst="rect">
            <a:avLst/>
          </a:prstGeom>
          <a:noFill/>
        </p:spPr>
        <p:txBody>
          <a:bodyPr wrap="square" rtlCol="0">
            <a:spAutoFit/>
          </a:bodyPr>
          <a:lstStyle/>
          <a:p>
            <a:r>
              <a:rPr kumimoji="1" lang="en-US" altLang="zh-TW" sz="3600" dirty="0" smtClean="0">
                <a:latin typeface="微軟正黑體"/>
                <a:ea typeface="微軟正黑體"/>
                <a:cs typeface="微軟正黑體"/>
              </a:rPr>
              <a:t>5.</a:t>
            </a:r>
            <a:r>
              <a:rPr lang="zh-TW" altLang="en-US" sz="3600" dirty="0" smtClean="0">
                <a:latin typeface="微軟正黑體"/>
                <a:ea typeface="微軟正黑體"/>
                <a:cs typeface="微軟正黑體"/>
              </a:rPr>
              <a:t>經營臉書</a:t>
            </a:r>
            <a:endParaRPr kumimoji="1" lang="zh-TW" altLang="en-US" sz="3600" dirty="0">
              <a:latin typeface="微軟正黑體"/>
              <a:ea typeface="微軟正黑體"/>
              <a:cs typeface="微軟正黑體"/>
            </a:endParaRPr>
          </a:p>
        </p:txBody>
      </p:sp>
      <p:pic>
        <p:nvPicPr>
          <p:cNvPr id="8" name="圖片 7" descr="IMG_237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32656"/>
            <a:ext cx="3672408" cy="4896544"/>
          </a:xfrm>
          <a:prstGeom prst="rect">
            <a:avLst/>
          </a:prstGeom>
        </p:spPr>
      </p:pic>
      <p:pic>
        <p:nvPicPr>
          <p:cNvPr id="9" name="圖片 8" descr="IMG_4250 2.JPG"/>
          <p:cNvPicPr>
            <a:picLocks noChangeAspect="1"/>
          </p:cNvPicPr>
          <p:nvPr/>
        </p:nvPicPr>
        <p:blipFill rotWithShape="1">
          <a:blip r:embed="rId4">
            <a:extLst>
              <a:ext uri="{28A0092B-C50C-407E-A947-70E740481C1C}">
                <a14:useLocalDpi xmlns:a14="http://schemas.microsoft.com/office/drawing/2010/main" val="0"/>
              </a:ext>
            </a:extLst>
          </a:blip>
          <a:srcRect t="10531" b="11031"/>
          <a:stretch/>
        </p:blipFill>
        <p:spPr>
          <a:xfrm>
            <a:off x="0" y="1988840"/>
            <a:ext cx="5184574" cy="3168352"/>
          </a:xfrm>
          <a:prstGeom prst="rect">
            <a:avLst/>
          </a:prstGeom>
        </p:spPr>
      </p:pic>
      <p:pic>
        <p:nvPicPr>
          <p:cNvPr id="10" name="圖片 9" descr="IMG_4251.PNG"/>
          <p:cNvPicPr>
            <a:picLocks noChangeAspect="1"/>
          </p:cNvPicPr>
          <p:nvPr/>
        </p:nvPicPr>
        <p:blipFill rotWithShape="1">
          <a:blip r:embed="rId5">
            <a:extLst>
              <a:ext uri="{28A0092B-C50C-407E-A947-70E740481C1C}">
                <a14:useLocalDpi xmlns:a14="http://schemas.microsoft.com/office/drawing/2010/main" val="0"/>
              </a:ext>
            </a:extLst>
          </a:blip>
          <a:srcRect t="23059" r="5758" b="13392"/>
          <a:stretch/>
        </p:blipFill>
        <p:spPr>
          <a:xfrm>
            <a:off x="5292080" y="1772816"/>
            <a:ext cx="3851921" cy="4358239"/>
          </a:xfrm>
          <a:prstGeom prst="rect">
            <a:avLst/>
          </a:prstGeom>
        </p:spPr>
      </p:pic>
      <p:pic>
        <p:nvPicPr>
          <p:cNvPr id="11" name="圖片 10" descr="IMG_964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718052">
            <a:off x="-41175" y="903009"/>
            <a:ext cx="4535487" cy="3401616"/>
          </a:xfrm>
          <a:prstGeom prst="rect">
            <a:avLst/>
          </a:prstGeom>
        </p:spPr>
      </p:pic>
      <p:pic>
        <p:nvPicPr>
          <p:cNvPr id="12" name="圖片 11" descr="IMG_420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60435">
            <a:off x="4929496" y="443692"/>
            <a:ext cx="3645670" cy="4860893"/>
          </a:xfrm>
          <a:prstGeom prst="rect">
            <a:avLst/>
          </a:prstGeom>
        </p:spPr>
      </p:pic>
      <p:pic>
        <p:nvPicPr>
          <p:cNvPr id="13" name="圖片 12" descr="IMG_0909.JPG"/>
          <p:cNvPicPr>
            <a:picLocks noChangeAspect="1"/>
          </p:cNvPicPr>
          <p:nvPr/>
        </p:nvPicPr>
        <p:blipFill rotWithShape="1">
          <a:blip r:embed="rId8">
            <a:extLst>
              <a:ext uri="{28A0092B-C50C-407E-A947-70E740481C1C}">
                <a14:useLocalDpi xmlns:a14="http://schemas.microsoft.com/office/drawing/2010/main" val="0"/>
              </a:ext>
            </a:extLst>
          </a:blip>
          <a:srcRect l="22604" t="9259" b="15934"/>
          <a:stretch/>
        </p:blipFill>
        <p:spPr>
          <a:xfrm>
            <a:off x="2051720" y="2924944"/>
            <a:ext cx="4809324" cy="3486349"/>
          </a:xfrm>
          <a:prstGeom prst="rect">
            <a:avLst/>
          </a:prstGeom>
        </p:spPr>
      </p:pic>
      <p:pic>
        <p:nvPicPr>
          <p:cNvPr id="14" name="圖片 13"/>
          <p:cNvPicPr>
            <a:picLocks noChangeAspect="1"/>
          </p:cNvPicPr>
          <p:nvPr/>
        </p:nvPicPr>
        <p:blipFill rotWithShape="1">
          <a:blip r:embed="rId9"/>
          <a:srcRect l="4073" t="4685" r="1883" b="6525"/>
          <a:stretch/>
        </p:blipFill>
        <p:spPr>
          <a:xfrm rot="21317275">
            <a:off x="241938" y="448951"/>
            <a:ext cx="4834979" cy="6089202"/>
          </a:xfrm>
          <a:prstGeom prst="rect">
            <a:avLst/>
          </a:prstGeom>
        </p:spPr>
      </p:pic>
      <p:pic>
        <p:nvPicPr>
          <p:cNvPr id="15" name="圖片 14" descr="IMG_4249.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2" y="692696"/>
            <a:ext cx="3344797" cy="5949280"/>
          </a:xfrm>
          <a:prstGeom prst="rect">
            <a:avLst/>
          </a:prstGeom>
        </p:spPr>
      </p:pic>
      <p:pic>
        <p:nvPicPr>
          <p:cNvPr id="16" name="圖片 15" descr="螢幕快照 2016-11-29 下午9.10.2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98932">
            <a:off x="4542347" y="410148"/>
            <a:ext cx="4171815" cy="5949280"/>
          </a:xfrm>
          <a:prstGeom prst="rect">
            <a:avLst/>
          </a:prstGeom>
        </p:spPr>
      </p:pic>
      <p:pic>
        <p:nvPicPr>
          <p:cNvPr id="17" name="圖片 16"/>
          <p:cNvPicPr>
            <a:picLocks noChangeAspect="1"/>
          </p:cNvPicPr>
          <p:nvPr/>
        </p:nvPicPr>
        <p:blipFill rotWithShape="1">
          <a:blip r:embed="rId12"/>
          <a:srcRect t="6470"/>
          <a:stretch/>
        </p:blipFill>
        <p:spPr>
          <a:xfrm>
            <a:off x="3059832" y="764704"/>
            <a:ext cx="3376198" cy="5904656"/>
          </a:xfrm>
          <a:prstGeom prst="rect">
            <a:avLst/>
          </a:prstGeom>
        </p:spPr>
      </p:pic>
      <p:pic>
        <p:nvPicPr>
          <p:cNvPr id="18" name="圖片 17"/>
          <p:cNvPicPr>
            <a:picLocks noChangeAspect="1"/>
          </p:cNvPicPr>
          <p:nvPr/>
        </p:nvPicPr>
        <p:blipFill rotWithShape="1">
          <a:blip r:embed="rId13"/>
          <a:srcRect t="6828"/>
          <a:stretch/>
        </p:blipFill>
        <p:spPr>
          <a:xfrm>
            <a:off x="5940153" y="764704"/>
            <a:ext cx="3203848" cy="5904655"/>
          </a:xfrm>
          <a:prstGeom prst="rect">
            <a:avLst/>
          </a:prstGeom>
        </p:spPr>
      </p:pic>
    </p:spTree>
    <p:custDataLst>
      <p:tags r:id="rId1"/>
    </p:custDataLst>
    <p:extLst>
      <p:ext uri="{BB962C8B-B14F-4D97-AF65-F5344CB8AC3E}">
        <p14:creationId xmlns:p14="http://schemas.microsoft.com/office/powerpoint/2010/main" val="2404326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Scale>
                                      <p:cBhvr>
                                        <p:cTn id="13"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
                                        </p:tgtEl>
                                        <p:attrNameLst>
                                          <p:attrName>ppt_x</p:attrName>
                                          <p:attrName>ppt_y</p:attrName>
                                        </p:attrNameLst>
                                      </p:cBhvr>
                                    </p:animMotion>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xit" presetSubtype="0" fill="hold" nodeType="clickEffect">
                                  <p:stCondLst>
                                    <p:cond delay="0"/>
                                  </p:stCondLst>
                                  <p:childTnLst>
                                    <p:anim calcmode="lin" valueType="num">
                                      <p:cBhvr>
                                        <p:cTn id="19" dur="1000"/>
                                        <p:tgtEl>
                                          <p:spTgt spid="8"/>
                                        </p:tgtEl>
                                        <p:attrNameLst>
                                          <p:attrName>ppt_w</p:attrName>
                                        </p:attrNameLst>
                                      </p:cBhvr>
                                      <p:tavLst>
                                        <p:tav tm="0">
                                          <p:val>
                                            <p:strVal val="ppt_w"/>
                                          </p:val>
                                        </p:tav>
                                        <p:tav tm="100000">
                                          <p:val>
                                            <p:strVal val="ppt_w*0.70"/>
                                          </p:val>
                                        </p:tav>
                                      </p:tavLst>
                                    </p:anim>
                                    <p:anim calcmode="lin" valueType="num">
                                      <p:cBhvr>
                                        <p:cTn id="20" dur="1000"/>
                                        <p:tgtEl>
                                          <p:spTgt spid="8"/>
                                        </p:tgtEl>
                                        <p:attrNameLst>
                                          <p:attrName>ppt_h</p:attrName>
                                        </p:attrNameLst>
                                      </p:cBhvr>
                                      <p:tavLst>
                                        <p:tav tm="0">
                                          <p:val>
                                            <p:strVal val="ppt_h"/>
                                          </p:val>
                                        </p:tav>
                                        <p:tav tm="100000">
                                          <p:val>
                                            <p:strVal val="ppt_h"/>
                                          </p:val>
                                        </p:tav>
                                      </p:tavLst>
                                    </p:anim>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Scale>
                                      <p:cBhvr>
                                        <p:cTn id="3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9"/>
                                        </p:tgtEl>
                                        <p:attrNameLst>
                                          <p:attrName>ppt_x</p:attrName>
                                          <p:attrName>ppt_y</p:attrName>
                                        </p:attrNameLst>
                                      </p:cBhvr>
                                    </p:animMotion>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Scale>
                                      <p:cBhvr>
                                        <p:cTn id="4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0"/>
                                        </p:tgtEl>
                                        <p:attrNameLst>
                                          <p:attrName>ppt_x</p:attrName>
                                          <p:attrName>ppt_y</p:attrName>
                                        </p:attrNameLst>
                                      </p:cBhvr>
                                    </p:animMotion>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xit" presetSubtype="0" fill="hold" nodeType="clickEffect">
                                  <p:stCondLst>
                                    <p:cond delay="0"/>
                                  </p:stCondLst>
                                  <p:childTnLst>
                                    <p:anim calcmode="lin" valueType="num">
                                      <p:cBhvr>
                                        <p:cTn id="46" dur="1000"/>
                                        <p:tgtEl>
                                          <p:spTgt spid="9"/>
                                        </p:tgtEl>
                                        <p:attrNameLst>
                                          <p:attrName>ppt_w</p:attrName>
                                        </p:attrNameLst>
                                      </p:cBhvr>
                                      <p:tavLst>
                                        <p:tav tm="0">
                                          <p:val>
                                            <p:strVal val="ppt_w"/>
                                          </p:val>
                                        </p:tav>
                                        <p:tav tm="100000">
                                          <p:val>
                                            <p:strVal val="ppt_w*0.70"/>
                                          </p:val>
                                        </p:tav>
                                      </p:tavLst>
                                    </p:anim>
                                    <p:anim calcmode="lin" valueType="num">
                                      <p:cBhvr>
                                        <p:cTn id="47" dur="1000"/>
                                        <p:tgtEl>
                                          <p:spTgt spid="9"/>
                                        </p:tgtEl>
                                        <p:attrNameLst>
                                          <p:attrName>ppt_h</p:attrName>
                                        </p:attrNameLst>
                                      </p:cBhvr>
                                      <p:tavLst>
                                        <p:tav tm="0">
                                          <p:val>
                                            <p:strVal val="ppt_h"/>
                                          </p:val>
                                        </p:tav>
                                        <p:tav tm="100000">
                                          <p:val>
                                            <p:strVal val="ppt_h"/>
                                          </p:val>
                                        </p:tav>
                                      </p:tavLst>
                                    </p:anim>
                                    <p:animEffect transition="out" filter="fade">
                                      <p:cBhvr>
                                        <p:cTn id="48" dur="1000"/>
                                        <p:tgtEl>
                                          <p:spTgt spid="9"/>
                                        </p:tgtEl>
                                      </p:cBhvr>
                                    </p:animEffect>
                                    <p:set>
                                      <p:cBhvr>
                                        <p:cTn id="49" dur="1" fill="hold">
                                          <p:stCondLst>
                                            <p:cond delay="999"/>
                                          </p:stCondLst>
                                        </p:cTn>
                                        <p:tgtEl>
                                          <p:spTgt spid="9"/>
                                        </p:tgtEl>
                                        <p:attrNameLst>
                                          <p:attrName>style.visibility</p:attrName>
                                        </p:attrNameLst>
                                      </p:cBhvr>
                                      <p:to>
                                        <p:strVal val="hidden"/>
                                      </p:to>
                                    </p:set>
                                  </p:childTnLst>
                                </p:cTn>
                              </p:par>
                              <p:par>
                                <p:cTn id="50" presetID="55" presetClass="exit" presetSubtype="0" fill="hold" nodeType="withEffect">
                                  <p:stCondLst>
                                    <p:cond delay="0"/>
                                  </p:stCondLst>
                                  <p:childTnLst>
                                    <p:anim calcmode="lin" valueType="num">
                                      <p:cBhvr>
                                        <p:cTn id="51" dur="1000"/>
                                        <p:tgtEl>
                                          <p:spTgt spid="10"/>
                                        </p:tgtEl>
                                        <p:attrNameLst>
                                          <p:attrName>ppt_w</p:attrName>
                                        </p:attrNameLst>
                                      </p:cBhvr>
                                      <p:tavLst>
                                        <p:tav tm="0">
                                          <p:val>
                                            <p:strVal val="ppt_w"/>
                                          </p:val>
                                        </p:tav>
                                        <p:tav tm="100000">
                                          <p:val>
                                            <p:strVal val="ppt_w*0.70"/>
                                          </p:val>
                                        </p:tav>
                                      </p:tavLst>
                                    </p:anim>
                                    <p:anim calcmode="lin" valueType="num">
                                      <p:cBhvr>
                                        <p:cTn id="52" dur="1000"/>
                                        <p:tgtEl>
                                          <p:spTgt spid="10"/>
                                        </p:tgtEl>
                                        <p:attrNameLst>
                                          <p:attrName>ppt_h</p:attrName>
                                        </p:attrNameLst>
                                      </p:cBhvr>
                                      <p:tavLst>
                                        <p:tav tm="0">
                                          <p:val>
                                            <p:strVal val="ppt_h"/>
                                          </p:val>
                                        </p:tav>
                                        <p:tav tm="100000">
                                          <p:val>
                                            <p:strVal val="ppt_h"/>
                                          </p:val>
                                        </p:tav>
                                      </p:tavLst>
                                    </p:anim>
                                    <p:animEffect transition="out" filter="fade">
                                      <p:cBhvr>
                                        <p:cTn id="53" dur="1000"/>
                                        <p:tgtEl>
                                          <p:spTgt spid="10"/>
                                        </p:tgtEl>
                                      </p:cBhvr>
                                    </p:animEffect>
                                    <p:set>
                                      <p:cBhvr>
                                        <p:cTn id="54" dur="1" fill="hold">
                                          <p:stCondLst>
                                            <p:cond delay="999"/>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52"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Scale>
                                      <p:cBhvr>
                                        <p:cTn id="65"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6" dur="1000" decel="50000" fill="hold">
                                          <p:stCondLst>
                                            <p:cond delay="0"/>
                                          </p:stCondLst>
                                        </p:cTn>
                                        <p:tgtEl>
                                          <p:spTgt spid="11"/>
                                        </p:tgtEl>
                                        <p:attrNameLst>
                                          <p:attrName>ppt_x</p:attrName>
                                          <p:attrName>ppt_y</p:attrName>
                                        </p:attrNameLst>
                                      </p:cBhvr>
                                    </p:animMotion>
                                    <p:animEffect transition="in" filter="fade">
                                      <p:cBhvr>
                                        <p:cTn id="67" dur="10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52"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Scale>
                                      <p:cBhvr>
                                        <p:cTn id="72"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12"/>
                                        </p:tgtEl>
                                        <p:attrNameLst>
                                          <p:attrName>ppt_x</p:attrName>
                                          <p:attrName>ppt_y</p:attrName>
                                        </p:attrNameLst>
                                      </p:cBhvr>
                                    </p:animMotion>
                                    <p:animEffect transition="in" filter="fade">
                                      <p:cBhvr>
                                        <p:cTn id="74" dur="10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52"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Scale>
                                      <p:cBhvr>
                                        <p:cTn id="79"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0" dur="1000" decel="50000" fill="hold">
                                          <p:stCondLst>
                                            <p:cond delay="0"/>
                                          </p:stCondLst>
                                        </p:cTn>
                                        <p:tgtEl>
                                          <p:spTgt spid="13"/>
                                        </p:tgtEl>
                                        <p:attrNameLst>
                                          <p:attrName>ppt_x</p:attrName>
                                          <p:attrName>ppt_y</p:attrName>
                                        </p:attrNameLst>
                                      </p:cBhvr>
                                    </p:animMotion>
                                    <p:animEffect transition="in" filter="fade">
                                      <p:cBhvr>
                                        <p:cTn id="81" dur="1000"/>
                                        <p:tgtEl>
                                          <p:spTgt spid="13"/>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xit" presetSubtype="0" fill="hold" nodeType="clickEffect">
                                  <p:stCondLst>
                                    <p:cond delay="0"/>
                                  </p:stCondLst>
                                  <p:childTnLst>
                                    <p:anim calcmode="lin" valueType="num">
                                      <p:cBhvr>
                                        <p:cTn id="85" dur="1000"/>
                                        <p:tgtEl>
                                          <p:spTgt spid="11"/>
                                        </p:tgtEl>
                                        <p:attrNameLst>
                                          <p:attrName>ppt_w</p:attrName>
                                        </p:attrNameLst>
                                      </p:cBhvr>
                                      <p:tavLst>
                                        <p:tav tm="0">
                                          <p:val>
                                            <p:strVal val="ppt_w"/>
                                          </p:val>
                                        </p:tav>
                                        <p:tav tm="100000">
                                          <p:val>
                                            <p:strVal val="ppt_w*0.70"/>
                                          </p:val>
                                        </p:tav>
                                      </p:tavLst>
                                    </p:anim>
                                    <p:anim calcmode="lin" valueType="num">
                                      <p:cBhvr>
                                        <p:cTn id="86" dur="1000"/>
                                        <p:tgtEl>
                                          <p:spTgt spid="11"/>
                                        </p:tgtEl>
                                        <p:attrNameLst>
                                          <p:attrName>ppt_h</p:attrName>
                                        </p:attrNameLst>
                                      </p:cBhvr>
                                      <p:tavLst>
                                        <p:tav tm="0">
                                          <p:val>
                                            <p:strVal val="ppt_h"/>
                                          </p:val>
                                        </p:tav>
                                        <p:tav tm="100000">
                                          <p:val>
                                            <p:strVal val="ppt_h"/>
                                          </p:val>
                                        </p:tav>
                                      </p:tavLst>
                                    </p:anim>
                                    <p:animEffect transition="out" filter="fade">
                                      <p:cBhvr>
                                        <p:cTn id="87" dur="1000"/>
                                        <p:tgtEl>
                                          <p:spTgt spid="11"/>
                                        </p:tgtEl>
                                      </p:cBhvr>
                                    </p:animEffect>
                                    <p:set>
                                      <p:cBhvr>
                                        <p:cTn id="88" dur="1" fill="hold">
                                          <p:stCondLst>
                                            <p:cond delay="999"/>
                                          </p:stCondLst>
                                        </p:cTn>
                                        <p:tgtEl>
                                          <p:spTgt spid="11"/>
                                        </p:tgtEl>
                                        <p:attrNameLst>
                                          <p:attrName>style.visibility</p:attrName>
                                        </p:attrNameLst>
                                      </p:cBhvr>
                                      <p:to>
                                        <p:strVal val="hidden"/>
                                      </p:to>
                                    </p:set>
                                  </p:childTnLst>
                                </p:cTn>
                              </p:par>
                              <p:par>
                                <p:cTn id="89" presetID="55" presetClass="exit" presetSubtype="0" fill="hold" nodeType="withEffect">
                                  <p:stCondLst>
                                    <p:cond delay="0"/>
                                  </p:stCondLst>
                                  <p:childTnLst>
                                    <p:anim calcmode="lin" valueType="num">
                                      <p:cBhvr>
                                        <p:cTn id="90" dur="1000"/>
                                        <p:tgtEl>
                                          <p:spTgt spid="12"/>
                                        </p:tgtEl>
                                        <p:attrNameLst>
                                          <p:attrName>ppt_w</p:attrName>
                                        </p:attrNameLst>
                                      </p:cBhvr>
                                      <p:tavLst>
                                        <p:tav tm="0">
                                          <p:val>
                                            <p:strVal val="ppt_w"/>
                                          </p:val>
                                        </p:tav>
                                        <p:tav tm="100000">
                                          <p:val>
                                            <p:strVal val="ppt_w*0.70"/>
                                          </p:val>
                                        </p:tav>
                                      </p:tavLst>
                                    </p:anim>
                                    <p:anim calcmode="lin" valueType="num">
                                      <p:cBhvr>
                                        <p:cTn id="91" dur="1000"/>
                                        <p:tgtEl>
                                          <p:spTgt spid="12"/>
                                        </p:tgtEl>
                                        <p:attrNameLst>
                                          <p:attrName>ppt_h</p:attrName>
                                        </p:attrNameLst>
                                      </p:cBhvr>
                                      <p:tavLst>
                                        <p:tav tm="0">
                                          <p:val>
                                            <p:strVal val="ppt_h"/>
                                          </p:val>
                                        </p:tav>
                                        <p:tav tm="100000">
                                          <p:val>
                                            <p:strVal val="ppt_h"/>
                                          </p:val>
                                        </p:tav>
                                      </p:tavLst>
                                    </p:anim>
                                    <p:animEffect transition="out" filter="fade">
                                      <p:cBhvr>
                                        <p:cTn id="92" dur="1000"/>
                                        <p:tgtEl>
                                          <p:spTgt spid="12"/>
                                        </p:tgtEl>
                                      </p:cBhvr>
                                    </p:animEffect>
                                    <p:set>
                                      <p:cBhvr>
                                        <p:cTn id="93" dur="1" fill="hold">
                                          <p:stCondLst>
                                            <p:cond delay="999"/>
                                          </p:stCondLst>
                                        </p:cTn>
                                        <p:tgtEl>
                                          <p:spTgt spid="12"/>
                                        </p:tgtEl>
                                        <p:attrNameLst>
                                          <p:attrName>style.visibility</p:attrName>
                                        </p:attrNameLst>
                                      </p:cBhvr>
                                      <p:to>
                                        <p:strVal val="hidden"/>
                                      </p:to>
                                    </p:set>
                                  </p:childTnLst>
                                </p:cTn>
                              </p:par>
                              <p:par>
                                <p:cTn id="94" presetID="55" presetClass="exit" presetSubtype="0" fill="hold" nodeType="withEffect">
                                  <p:stCondLst>
                                    <p:cond delay="0"/>
                                  </p:stCondLst>
                                  <p:childTnLst>
                                    <p:anim calcmode="lin" valueType="num">
                                      <p:cBhvr>
                                        <p:cTn id="95" dur="1000"/>
                                        <p:tgtEl>
                                          <p:spTgt spid="13"/>
                                        </p:tgtEl>
                                        <p:attrNameLst>
                                          <p:attrName>ppt_w</p:attrName>
                                        </p:attrNameLst>
                                      </p:cBhvr>
                                      <p:tavLst>
                                        <p:tav tm="0">
                                          <p:val>
                                            <p:strVal val="ppt_w"/>
                                          </p:val>
                                        </p:tav>
                                        <p:tav tm="100000">
                                          <p:val>
                                            <p:strVal val="ppt_w*0.70"/>
                                          </p:val>
                                        </p:tav>
                                      </p:tavLst>
                                    </p:anim>
                                    <p:anim calcmode="lin" valueType="num">
                                      <p:cBhvr>
                                        <p:cTn id="96" dur="1000"/>
                                        <p:tgtEl>
                                          <p:spTgt spid="13"/>
                                        </p:tgtEl>
                                        <p:attrNameLst>
                                          <p:attrName>ppt_h</p:attrName>
                                        </p:attrNameLst>
                                      </p:cBhvr>
                                      <p:tavLst>
                                        <p:tav tm="0">
                                          <p:val>
                                            <p:strVal val="ppt_h"/>
                                          </p:val>
                                        </p:tav>
                                        <p:tav tm="100000">
                                          <p:val>
                                            <p:strVal val="ppt_h"/>
                                          </p:val>
                                        </p:tav>
                                      </p:tavLst>
                                    </p:anim>
                                    <p:animEffect transition="out" filter="fade">
                                      <p:cBhvr>
                                        <p:cTn id="97" dur="1000"/>
                                        <p:tgtEl>
                                          <p:spTgt spid="13"/>
                                        </p:tgtEl>
                                      </p:cBhvr>
                                    </p:animEffect>
                                    <p:set>
                                      <p:cBhvr>
                                        <p:cTn id="98" dur="1" fill="hold">
                                          <p:stCondLst>
                                            <p:cond delay="999"/>
                                          </p:stCondLst>
                                        </p:cTn>
                                        <p:tgtEl>
                                          <p:spTgt spid="1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3" presetClass="entr" presetSubtype="16" fill="hold" grpId="0" nodeType="click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p:cTn id="103" dur="500" fill="hold"/>
                                        <p:tgtEl>
                                          <p:spTgt spid="6"/>
                                        </p:tgtEl>
                                        <p:attrNameLst>
                                          <p:attrName>ppt_w</p:attrName>
                                        </p:attrNameLst>
                                      </p:cBhvr>
                                      <p:tavLst>
                                        <p:tav tm="0">
                                          <p:val>
                                            <p:fltVal val="0"/>
                                          </p:val>
                                        </p:tav>
                                        <p:tav tm="100000">
                                          <p:val>
                                            <p:strVal val="#ppt_w"/>
                                          </p:val>
                                        </p:tav>
                                      </p:tavLst>
                                    </p:anim>
                                    <p:anim calcmode="lin" valueType="num">
                                      <p:cBhvr>
                                        <p:cTn id="10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49" presetClass="entr" presetSubtype="0" decel="100000" fill="hold" nodeType="clickEffect">
                                  <p:stCondLst>
                                    <p:cond delay="0"/>
                                  </p:stCondLst>
                                  <p:childTnLst>
                                    <p:set>
                                      <p:cBhvr>
                                        <p:cTn id="108" dur="1" fill="hold">
                                          <p:stCondLst>
                                            <p:cond delay="0"/>
                                          </p:stCondLst>
                                        </p:cTn>
                                        <p:tgtEl>
                                          <p:spTgt spid="14"/>
                                        </p:tgtEl>
                                        <p:attrNameLst>
                                          <p:attrName>style.visibility</p:attrName>
                                        </p:attrNameLst>
                                      </p:cBhvr>
                                      <p:to>
                                        <p:strVal val="visible"/>
                                      </p:to>
                                    </p:set>
                                    <p:anim calcmode="lin" valueType="num">
                                      <p:cBhvr>
                                        <p:cTn id="109" dur="500" fill="hold"/>
                                        <p:tgtEl>
                                          <p:spTgt spid="14"/>
                                        </p:tgtEl>
                                        <p:attrNameLst>
                                          <p:attrName>ppt_w</p:attrName>
                                        </p:attrNameLst>
                                      </p:cBhvr>
                                      <p:tavLst>
                                        <p:tav tm="0">
                                          <p:val>
                                            <p:fltVal val="0"/>
                                          </p:val>
                                        </p:tav>
                                        <p:tav tm="100000">
                                          <p:val>
                                            <p:strVal val="#ppt_w"/>
                                          </p:val>
                                        </p:tav>
                                      </p:tavLst>
                                    </p:anim>
                                    <p:anim calcmode="lin" valueType="num">
                                      <p:cBhvr>
                                        <p:cTn id="110" dur="500" fill="hold"/>
                                        <p:tgtEl>
                                          <p:spTgt spid="14"/>
                                        </p:tgtEl>
                                        <p:attrNameLst>
                                          <p:attrName>ppt_h</p:attrName>
                                        </p:attrNameLst>
                                      </p:cBhvr>
                                      <p:tavLst>
                                        <p:tav tm="0">
                                          <p:val>
                                            <p:fltVal val="0"/>
                                          </p:val>
                                        </p:tav>
                                        <p:tav tm="100000">
                                          <p:val>
                                            <p:strVal val="#ppt_h"/>
                                          </p:val>
                                        </p:tav>
                                      </p:tavLst>
                                    </p:anim>
                                    <p:anim calcmode="lin" valueType="num">
                                      <p:cBhvr>
                                        <p:cTn id="111" dur="500" fill="hold"/>
                                        <p:tgtEl>
                                          <p:spTgt spid="14"/>
                                        </p:tgtEl>
                                        <p:attrNameLst>
                                          <p:attrName>style.rotation</p:attrName>
                                        </p:attrNameLst>
                                      </p:cBhvr>
                                      <p:tavLst>
                                        <p:tav tm="0">
                                          <p:val>
                                            <p:fltVal val="360"/>
                                          </p:val>
                                        </p:tav>
                                        <p:tav tm="100000">
                                          <p:val>
                                            <p:fltVal val="0"/>
                                          </p:val>
                                        </p:tav>
                                      </p:tavLst>
                                    </p:anim>
                                    <p:animEffect transition="in" filter="fade">
                                      <p:cBhvr>
                                        <p:cTn id="112" dur="500"/>
                                        <p:tgtEl>
                                          <p:spTgt spid="14"/>
                                        </p:tgtEl>
                                      </p:cBhvr>
                                    </p:animEffect>
                                  </p:childTnLst>
                                </p:cTn>
                              </p:par>
                            </p:childTnLst>
                          </p:cTn>
                        </p:par>
                      </p:childTnLst>
                    </p:cTn>
                  </p:par>
                  <p:par>
                    <p:cTn id="113" fill="hold">
                      <p:stCondLst>
                        <p:cond delay="indefinite"/>
                      </p:stCondLst>
                      <p:childTnLst>
                        <p:par>
                          <p:cTn id="114" fill="hold">
                            <p:stCondLst>
                              <p:cond delay="0"/>
                            </p:stCondLst>
                            <p:childTnLst>
                              <p:par>
                                <p:cTn id="115" presetID="49" presetClass="entr" presetSubtype="0" decel="100000" fill="hold" nodeType="click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p:cTn id="117" dur="500" fill="hold"/>
                                        <p:tgtEl>
                                          <p:spTgt spid="16"/>
                                        </p:tgtEl>
                                        <p:attrNameLst>
                                          <p:attrName>ppt_w</p:attrName>
                                        </p:attrNameLst>
                                      </p:cBhvr>
                                      <p:tavLst>
                                        <p:tav tm="0">
                                          <p:val>
                                            <p:fltVal val="0"/>
                                          </p:val>
                                        </p:tav>
                                        <p:tav tm="100000">
                                          <p:val>
                                            <p:strVal val="#ppt_w"/>
                                          </p:val>
                                        </p:tav>
                                      </p:tavLst>
                                    </p:anim>
                                    <p:anim calcmode="lin" valueType="num">
                                      <p:cBhvr>
                                        <p:cTn id="118" dur="500" fill="hold"/>
                                        <p:tgtEl>
                                          <p:spTgt spid="16"/>
                                        </p:tgtEl>
                                        <p:attrNameLst>
                                          <p:attrName>ppt_h</p:attrName>
                                        </p:attrNameLst>
                                      </p:cBhvr>
                                      <p:tavLst>
                                        <p:tav tm="0">
                                          <p:val>
                                            <p:fltVal val="0"/>
                                          </p:val>
                                        </p:tav>
                                        <p:tav tm="100000">
                                          <p:val>
                                            <p:strVal val="#ppt_h"/>
                                          </p:val>
                                        </p:tav>
                                      </p:tavLst>
                                    </p:anim>
                                    <p:anim calcmode="lin" valueType="num">
                                      <p:cBhvr>
                                        <p:cTn id="119" dur="500" fill="hold"/>
                                        <p:tgtEl>
                                          <p:spTgt spid="16"/>
                                        </p:tgtEl>
                                        <p:attrNameLst>
                                          <p:attrName>style.rotation</p:attrName>
                                        </p:attrNameLst>
                                      </p:cBhvr>
                                      <p:tavLst>
                                        <p:tav tm="0">
                                          <p:val>
                                            <p:fltVal val="360"/>
                                          </p:val>
                                        </p:tav>
                                        <p:tav tm="100000">
                                          <p:val>
                                            <p:fltVal val="0"/>
                                          </p:val>
                                        </p:tav>
                                      </p:tavLst>
                                    </p:anim>
                                    <p:animEffect transition="in" filter="fade">
                                      <p:cBhvr>
                                        <p:cTn id="120" dur="500"/>
                                        <p:tgtEl>
                                          <p:spTgt spid="16"/>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16"/>
                                        </p:tgtEl>
                                      </p:cBhvr>
                                    </p:animEffect>
                                    <p:set>
                                      <p:cBhvr>
                                        <p:cTn id="128" dur="1" fill="hold">
                                          <p:stCondLst>
                                            <p:cond delay="499"/>
                                          </p:stCondLst>
                                        </p:cTn>
                                        <p:tgtEl>
                                          <p:spTgt spid="16"/>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3" presetClass="entr" presetSubtype="16" fill="hold" grpId="0" nodeType="clickEffect">
                                  <p:stCondLst>
                                    <p:cond delay="0"/>
                                  </p:stCondLst>
                                  <p:childTnLst>
                                    <p:set>
                                      <p:cBhvr>
                                        <p:cTn id="132" dur="1" fill="hold">
                                          <p:stCondLst>
                                            <p:cond delay="0"/>
                                          </p:stCondLst>
                                        </p:cTn>
                                        <p:tgtEl>
                                          <p:spTgt spid="7"/>
                                        </p:tgtEl>
                                        <p:attrNameLst>
                                          <p:attrName>style.visibility</p:attrName>
                                        </p:attrNameLst>
                                      </p:cBhvr>
                                      <p:to>
                                        <p:strVal val="visible"/>
                                      </p:to>
                                    </p:set>
                                    <p:anim calcmode="lin" valueType="num">
                                      <p:cBhvr>
                                        <p:cTn id="133" dur="500" fill="hold"/>
                                        <p:tgtEl>
                                          <p:spTgt spid="7"/>
                                        </p:tgtEl>
                                        <p:attrNameLst>
                                          <p:attrName>ppt_w</p:attrName>
                                        </p:attrNameLst>
                                      </p:cBhvr>
                                      <p:tavLst>
                                        <p:tav tm="0">
                                          <p:val>
                                            <p:fltVal val="0"/>
                                          </p:val>
                                        </p:tav>
                                        <p:tav tm="100000">
                                          <p:val>
                                            <p:strVal val="#ppt_w"/>
                                          </p:val>
                                        </p:tav>
                                      </p:tavLst>
                                    </p:anim>
                                    <p:anim calcmode="lin" valueType="num">
                                      <p:cBhvr>
                                        <p:cTn id="13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30" presetClass="entr" presetSubtype="0" fill="hold" nodeType="clickEffect">
                                  <p:stCondLst>
                                    <p:cond delay="0"/>
                                  </p:stCondLst>
                                  <p:childTnLst>
                                    <p:set>
                                      <p:cBhvr>
                                        <p:cTn id="138" dur="1" fill="hold">
                                          <p:stCondLst>
                                            <p:cond delay="0"/>
                                          </p:stCondLst>
                                        </p:cTn>
                                        <p:tgtEl>
                                          <p:spTgt spid="15"/>
                                        </p:tgtEl>
                                        <p:attrNameLst>
                                          <p:attrName>style.visibility</p:attrName>
                                        </p:attrNameLst>
                                      </p:cBhvr>
                                      <p:to>
                                        <p:strVal val="visible"/>
                                      </p:to>
                                    </p:set>
                                    <p:animEffect transition="in" filter="fade">
                                      <p:cBhvr>
                                        <p:cTn id="139" dur="800" decel="100000"/>
                                        <p:tgtEl>
                                          <p:spTgt spid="15"/>
                                        </p:tgtEl>
                                      </p:cBhvr>
                                    </p:animEffect>
                                    <p:anim calcmode="lin" valueType="num">
                                      <p:cBhvr>
                                        <p:cTn id="140" dur="800" decel="100000" fill="hold"/>
                                        <p:tgtEl>
                                          <p:spTgt spid="15"/>
                                        </p:tgtEl>
                                        <p:attrNameLst>
                                          <p:attrName>style.rotation</p:attrName>
                                        </p:attrNameLst>
                                      </p:cBhvr>
                                      <p:tavLst>
                                        <p:tav tm="0">
                                          <p:val>
                                            <p:fltVal val="-90"/>
                                          </p:val>
                                        </p:tav>
                                        <p:tav tm="100000">
                                          <p:val>
                                            <p:fltVal val="0"/>
                                          </p:val>
                                        </p:tav>
                                      </p:tavLst>
                                    </p:anim>
                                    <p:anim calcmode="lin" valueType="num">
                                      <p:cBhvr>
                                        <p:cTn id="141" dur="800" decel="100000" fill="hold"/>
                                        <p:tgtEl>
                                          <p:spTgt spid="15"/>
                                        </p:tgtEl>
                                        <p:attrNameLst>
                                          <p:attrName>ppt_x</p:attrName>
                                        </p:attrNameLst>
                                      </p:cBhvr>
                                      <p:tavLst>
                                        <p:tav tm="0">
                                          <p:val>
                                            <p:strVal val="#ppt_x+0.4"/>
                                          </p:val>
                                        </p:tav>
                                        <p:tav tm="100000">
                                          <p:val>
                                            <p:strVal val="#ppt_x-0.05"/>
                                          </p:val>
                                        </p:tav>
                                      </p:tavLst>
                                    </p:anim>
                                    <p:anim calcmode="lin" valueType="num">
                                      <p:cBhvr>
                                        <p:cTn id="142" dur="800" decel="100000" fill="hold"/>
                                        <p:tgtEl>
                                          <p:spTgt spid="15"/>
                                        </p:tgtEl>
                                        <p:attrNameLst>
                                          <p:attrName>ppt_y</p:attrName>
                                        </p:attrNameLst>
                                      </p:cBhvr>
                                      <p:tavLst>
                                        <p:tav tm="0">
                                          <p:val>
                                            <p:strVal val="#ppt_y-0.4"/>
                                          </p:val>
                                        </p:tav>
                                        <p:tav tm="100000">
                                          <p:val>
                                            <p:strVal val="#ppt_y+0.1"/>
                                          </p:val>
                                        </p:tav>
                                      </p:tavLst>
                                    </p:anim>
                                    <p:anim calcmode="lin" valueType="num">
                                      <p:cBhvr>
                                        <p:cTn id="143"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44"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30" presetClass="entr" presetSubtype="0" fill="hold" nodeType="clickEffect">
                                  <p:stCondLst>
                                    <p:cond delay="0"/>
                                  </p:stCondLst>
                                  <p:childTnLst>
                                    <p:set>
                                      <p:cBhvr>
                                        <p:cTn id="148" dur="1" fill="hold">
                                          <p:stCondLst>
                                            <p:cond delay="0"/>
                                          </p:stCondLst>
                                        </p:cTn>
                                        <p:tgtEl>
                                          <p:spTgt spid="17"/>
                                        </p:tgtEl>
                                        <p:attrNameLst>
                                          <p:attrName>style.visibility</p:attrName>
                                        </p:attrNameLst>
                                      </p:cBhvr>
                                      <p:to>
                                        <p:strVal val="visible"/>
                                      </p:to>
                                    </p:set>
                                    <p:animEffect transition="in" filter="fade">
                                      <p:cBhvr>
                                        <p:cTn id="149" dur="800" decel="100000"/>
                                        <p:tgtEl>
                                          <p:spTgt spid="17"/>
                                        </p:tgtEl>
                                      </p:cBhvr>
                                    </p:animEffect>
                                    <p:anim calcmode="lin" valueType="num">
                                      <p:cBhvr>
                                        <p:cTn id="150" dur="800" decel="100000" fill="hold"/>
                                        <p:tgtEl>
                                          <p:spTgt spid="17"/>
                                        </p:tgtEl>
                                        <p:attrNameLst>
                                          <p:attrName>style.rotation</p:attrName>
                                        </p:attrNameLst>
                                      </p:cBhvr>
                                      <p:tavLst>
                                        <p:tav tm="0">
                                          <p:val>
                                            <p:fltVal val="-90"/>
                                          </p:val>
                                        </p:tav>
                                        <p:tav tm="100000">
                                          <p:val>
                                            <p:fltVal val="0"/>
                                          </p:val>
                                        </p:tav>
                                      </p:tavLst>
                                    </p:anim>
                                    <p:anim calcmode="lin" valueType="num">
                                      <p:cBhvr>
                                        <p:cTn id="151" dur="800" decel="100000" fill="hold"/>
                                        <p:tgtEl>
                                          <p:spTgt spid="17"/>
                                        </p:tgtEl>
                                        <p:attrNameLst>
                                          <p:attrName>ppt_x</p:attrName>
                                        </p:attrNameLst>
                                      </p:cBhvr>
                                      <p:tavLst>
                                        <p:tav tm="0">
                                          <p:val>
                                            <p:strVal val="#ppt_x+0.4"/>
                                          </p:val>
                                        </p:tav>
                                        <p:tav tm="100000">
                                          <p:val>
                                            <p:strVal val="#ppt_x-0.05"/>
                                          </p:val>
                                        </p:tav>
                                      </p:tavLst>
                                    </p:anim>
                                    <p:anim calcmode="lin" valueType="num">
                                      <p:cBhvr>
                                        <p:cTn id="152" dur="800" decel="100000" fill="hold"/>
                                        <p:tgtEl>
                                          <p:spTgt spid="17"/>
                                        </p:tgtEl>
                                        <p:attrNameLst>
                                          <p:attrName>ppt_y</p:attrName>
                                        </p:attrNameLst>
                                      </p:cBhvr>
                                      <p:tavLst>
                                        <p:tav tm="0">
                                          <p:val>
                                            <p:strVal val="#ppt_y-0.4"/>
                                          </p:val>
                                        </p:tav>
                                        <p:tav tm="100000">
                                          <p:val>
                                            <p:strVal val="#ppt_y+0.1"/>
                                          </p:val>
                                        </p:tav>
                                      </p:tavLst>
                                    </p:anim>
                                    <p:anim calcmode="lin" valueType="num">
                                      <p:cBhvr>
                                        <p:cTn id="153"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54"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30" presetClass="entr" presetSubtype="0" fill="hold" nodeType="clickEffect">
                                  <p:stCondLst>
                                    <p:cond delay="0"/>
                                  </p:stCondLst>
                                  <p:childTnLst>
                                    <p:set>
                                      <p:cBhvr>
                                        <p:cTn id="158" dur="1" fill="hold">
                                          <p:stCondLst>
                                            <p:cond delay="0"/>
                                          </p:stCondLst>
                                        </p:cTn>
                                        <p:tgtEl>
                                          <p:spTgt spid="18"/>
                                        </p:tgtEl>
                                        <p:attrNameLst>
                                          <p:attrName>style.visibility</p:attrName>
                                        </p:attrNameLst>
                                      </p:cBhvr>
                                      <p:to>
                                        <p:strVal val="visible"/>
                                      </p:to>
                                    </p:set>
                                    <p:animEffect transition="in" filter="fade">
                                      <p:cBhvr>
                                        <p:cTn id="159" dur="800" decel="100000"/>
                                        <p:tgtEl>
                                          <p:spTgt spid="18"/>
                                        </p:tgtEl>
                                      </p:cBhvr>
                                    </p:animEffect>
                                    <p:anim calcmode="lin" valueType="num">
                                      <p:cBhvr>
                                        <p:cTn id="160" dur="800" decel="100000" fill="hold"/>
                                        <p:tgtEl>
                                          <p:spTgt spid="18"/>
                                        </p:tgtEl>
                                        <p:attrNameLst>
                                          <p:attrName>style.rotation</p:attrName>
                                        </p:attrNameLst>
                                      </p:cBhvr>
                                      <p:tavLst>
                                        <p:tav tm="0">
                                          <p:val>
                                            <p:fltVal val="-90"/>
                                          </p:val>
                                        </p:tav>
                                        <p:tav tm="100000">
                                          <p:val>
                                            <p:fltVal val="0"/>
                                          </p:val>
                                        </p:tav>
                                      </p:tavLst>
                                    </p:anim>
                                    <p:anim calcmode="lin" valueType="num">
                                      <p:cBhvr>
                                        <p:cTn id="161" dur="800" decel="100000" fill="hold"/>
                                        <p:tgtEl>
                                          <p:spTgt spid="18"/>
                                        </p:tgtEl>
                                        <p:attrNameLst>
                                          <p:attrName>ppt_x</p:attrName>
                                        </p:attrNameLst>
                                      </p:cBhvr>
                                      <p:tavLst>
                                        <p:tav tm="0">
                                          <p:val>
                                            <p:strVal val="#ppt_x+0.4"/>
                                          </p:val>
                                        </p:tav>
                                        <p:tav tm="100000">
                                          <p:val>
                                            <p:strVal val="#ppt_x-0.05"/>
                                          </p:val>
                                        </p:tav>
                                      </p:tavLst>
                                    </p:anim>
                                    <p:anim calcmode="lin" valueType="num">
                                      <p:cBhvr>
                                        <p:cTn id="162" dur="800" decel="100000" fill="hold"/>
                                        <p:tgtEl>
                                          <p:spTgt spid="18"/>
                                        </p:tgtEl>
                                        <p:attrNameLst>
                                          <p:attrName>ppt_y</p:attrName>
                                        </p:attrNameLst>
                                      </p:cBhvr>
                                      <p:tavLst>
                                        <p:tav tm="0">
                                          <p:val>
                                            <p:strVal val="#ppt_y-0.4"/>
                                          </p:val>
                                        </p:tav>
                                        <p:tav tm="100000">
                                          <p:val>
                                            <p:strVal val="#ppt_y+0.1"/>
                                          </p:val>
                                        </p:tav>
                                      </p:tavLst>
                                    </p:anim>
                                    <p:anim calcmode="lin" valueType="num">
                                      <p:cBhvr>
                                        <p:cTn id="163"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64"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47373" y="116632"/>
            <a:ext cx="8496627" cy="923330"/>
          </a:xfrm>
          <a:prstGeom prst="rect">
            <a:avLst/>
          </a:prstGeom>
          <a:noFill/>
        </p:spPr>
        <p:txBody>
          <a:bodyPr wrap="square" rtlCol="0">
            <a:spAutoFit/>
          </a:bodyPr>
          <a:lstStyle/>
          <a:p>
            <a:r>
              <a:rPr kumimoji="0" lang="zh-TW" altLang="en-US" sz="5400" b="1" dirty="0">
                <a:solidFill>
                  <a:srgbClr val="1074CE"/>
                </a:solidFill>
                <a:effectLst>
                  <a:outerShdw blurRad="38100" dist="38100" dir="2700000" algn="tl">
                    <a:srgbClr val="C0C0C0"/>
                  </a:outerShdw>
                </a:effectLst>
                <a:latin typeface="標楷體" pitchFamily="65" charset="-120"/>
                <a:ea typeface="標楷體" pitchFamily="65" charset="-120"/>
              </a:rPr>
              <a:t>富邦</a:t>
            </a:r>
            <a:r>
              <a:rPr kumimoji="0" lang="en-US" altLang="zh-TW" sz="5400" b="1" dirty="0">
                <a:solidFill>
                  <a:srgbClr val="1074CE"/>
                </a:solidFill>
                <a:effectLst>
                  <a:outerShdw blurRad="38100" dist="38100" dir="2700000" algn="tl">
                    <a:srgbClr val="C0C0C0"/>
                  </a:outerShdw>
                </a:effectLst>
                <a:latin typeface="標楷體" pitchFamily="65" charset="-120"/>
                <a:ea typeface="標楷體" pitchFamily="65" charset="-120"/>
              </a:rPr>
              <a:t>105</a:t>
            </a:r>
            <a:r>
              <a:rPr kumimoji="0" lang="zh-TW" altLang="en-US" sz="5400" b="1" dirty="0">
                <a:solidFill>
                  <a:srgbClr val="1074CE"/>
                </a:solidFill>
                <a:effectLst>
                  <a:outerShdw blurRad="38100" dist="38100" dir="2700000" algn="tl">
                    <a:srgbClr val="C0C0C0"/>
                  </a:outerShdw>
                </a:effectLst>
                <a:latin typeface="標楷體" pitchFamily="65" charset="-120"/>
                <a:ea typeface="標楷體" pitchFamily="65" charset="-120"/>
              </a:rPr>
              <a:t>年獲利</a:t>
            </a:r>
            <a:r>
              <a:rPr kumimoji="0" lang="en-US" altLang="zh-TW" sz="5400" b="1" dirty="0">
                <a:solidFill>
                  <a:srgbClr val="1074CE"/>
                </a:solidFill>
                <a:effectLst>
                  <a:outerShdw blurRad="38100" dist="38100" dir="2700000" algn="tl">
                    <a:srgbClr val="C0C0C0"/>
                  </a:outerShdw>
                </a:effectLst>
                <a:latin typeface="標楷體" pitchFamily="65" charset="-120"/>
                <a:ea typeface="標楷體" pitchFamily="65" charset="-120"/>
              </a:rPr>
              <a:t> </a:t>
            </a:r>
            <a:r>
              <a:rPr kumimoji="0" lang="zh-TW" altLang="en-US" sz="5400" b="1" dirty="0">
                <a:solidFill>
                  <a:srgbClr val="1074CE"/>
                </a:solidFill>
                <a:effectLst>
                  <a:outerShdw blurRad="38100" dist="38100" dir="2700000" algn="tl">
                    <a:srgbClr val="C0C0C0"/>
                  </a:outerShdw>
                </a:effectLst>
                <a:latin typeface="標楷體" pitchFamily="65" charset="-120"/>
                <a:ea typeface="標楷體" pitchFamily="65" charset="-120"/>
              </a:rPr>
              <a:t>稱冠金控</a:t>
            </a:r>
          </a:p>
        </p:txBody>
      </p:sp>
      <p:pic>
        <p:nvPicPr>
          <p:cNvPr id="3" name="圖片 2" descr="螢幕快照 2017-03-01 下午9.06.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340768"/>
            <a:ext cx="8409056" cy="5112568"/>
          </a:xfrm>
          <a:prstGeom prst="rect">
            <a:avLst/>
          </a:prstGeom>
        </p:spPr>
      </p:pic>
    </p:spTree>
    <p:extLst>
      <p:ext uri="{BB962C8B-B14F-4D97-AF65-F5344CB8AC3E}">
        <p14:creationId xmlns:p14="http://schemas.microsoft.com/office/powerpoint/2010/main" val="1175730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0" y="21915"/>
            <a:ext cx="9144000" cy="1107996"/>
          </a:xfrm>
          <a:prstGeom prst="rect">
            <a:avLst/>
          </a:prstGeom>
          <a:noFill/>
        </p:spPr>
        <p:txBody>
          <a:bodyPr wrap="square" rtlCol="0">
            <a:spAutoFit/>
          </a:bodyPr>
          <a:lstStyle/>
          <a:p>
            <a:pPr algn="ctr"/>
            <a:r>
              <a:rPr kumimoji="1" lang="zh-TW" altLang="en-US" sz="6600" b="1" dirty="0" smtClean="0">
                <a:solidFill>
                  <a:srgbClr val="1074CE"/>
                </a:solidFill>
                <a:latin typeface="DFKai-SB"/>
                <a:ea typeface="DFKai-SB"/>
                <a:cs typeface="DFKai-SB"/>
              </a:rPr>
              <a:t>過去績效穩定的公司</a:t>
            </a:r>
            <a:endParaRPr kumimoji="1" lang="zh-TW" altLang="en-US" sz="6600" b="1" dirty="0">
              <a:solidFill>
                <a:srgbClr val="1074CE"/>
              </a:solidFill>
              <a:latin typeface="DFKai-SB"/>
              <a:ea typeface="DFKai-SB"/>
              <a:cs typeface="DFKai-SB"/>
            </a:endParaRPr>
          </a:p>
        </p:txBody>
      </p:sp>
      <p:sp>
        <p:nvSpPr>
          <p:cNvPr id="4" name="文字方塊 3"/>
          <p:cNvSpPr txBox="1"/>
          <p:nvPr/>
        </p:nvSpPr>
        <p:spPr>
          <a:xfrm>
            <a:off x="24684" y="1628800"/>
            <a:ext cx="6768752" cy="4524316"/>
          </a:xfrm>
          <a:prstGeom prst="rect">
            <a:avLst/>
          </a:prstGeom>
          <a:noFill/>
        </p:spPr>
        <p:txBody>
          <a:bodyPr wrap="square" rtlCol="0">
            <a:spAutoFit/>
          </a:bodyPr>
          <a:lstStyle/>
          <a:p>
            <a:r>
              <a:rPr kumimoji="1" lang="zh-TW" altLang="en-US" sz="3600" dirty="0" smtClean="0">
                <a:latin typeface="DFKai-SB"/>
                <a:ea typeface="DFKai-SB"/>
                <a:cs typeface="DFKai-SB"/>
                <a:sym typeface="Wingdings"/>
              </a:rPr>
              <a:t></a:t>
            </a:r>
            <a:r>
              <a:rPr kumimoji="1" lang="en-US" altLang="zh-TW" sz="3600" dirty="0" smtClean="0">
                <a:latin typeface="DFKai-SB"/>
                <a:ea typeface="DFKai-SB"/>
                <a:cs typeface="DFKai-SB"/>
                <a:sym typeface="Wingdings"/>
              </a:rPr>
              <a:t>105</a:t>
            </a:r>
            <a:r>
              <a:rPr kumimoji="1" lang="zh-TW" altLang="en-US" sz="3600" dirty="0" smtClean="0">
                <a:latin typeface="DFKai-SB"/>
                <a:ea typeface="DFKai-SB"/>
                <a:cs typeface="DFKai-SB"/>
                <a:sym typeface="Wingdings"/>
              </a:rPr>
              <a:t>年金控獲利王是哪間公司？</a:t>
            </a:r>
            <a:r>
              <a:rPr kumimoji="1" lang="en-US" altLang="zh-TW" sz="3600" dirty="0" smtClean="0">
                <a:latin typeface="DFKai-SB"/>
                <a:ea typeface="DFKai-SB"/>
                <a:cs typeface="DFKai-SB"/>
                <a:sym typeface="Wingdings"/>
              </a:rPr>
              <a:t/>
            </a:r>
            <a:br>
              <a:rPr kumimoji="1" lang="en-US" altLang="zh-TW" sz="3600" dirty="0" smtClean="0">
                <a:latin typeface="DFKai-SB"/>
                <a:ea typeface="DFKai-SB"/>
                <a:cs typeface="DFKai-SB"/>
                <a:sym typeface="Wingdings"/>
              </a:rPr>
            </a:br>
            <a:r>
              <a:rPr lang="zh-TW" altLang="en-US" sz="3600" dirty="0" smtClean="0">
                <a:latin typeface="DFKai-SB"/>
                <a:ea typeface="DFKai-SB"/>
                <a:cs typeface="DFKai-SB"/>
                <a:sym typeface="Wingdings"/>
              </a:rPr>
              <a:t></a:t>
            </a:r>
            <a:r>
              <a:rPr lang="en-US" altLang="zh-TW" sz="3600" dirty="0" smtClean="0">
                <a:latin typeface="DFKai-SB"/>
                <a:ea typeface="DFKai-SB"/>
                <a:cs typeface="DFKai-SB"/>
                <a:sym typeface="Wingdings"/>
              </a:rPr>
              <a:t>104</a:t>
            </a:r>
            <a:r>
              <a:rPr lang="zh-TW" altLang="en-US" sz="3600" dirty="0" smtClean="0">
                <a:latin typeface="DFKai-SB"/>
                <a:ea typeface="DFKai-SB"/>
                <a:cs typeface="DFKai-SB"/>
                <a:sym typeface="Wingdings"/>
              </a:rPr>
              <a:t>年金控獲利王是哪間公司？</a:t>
            </a:r>
            <a:r>
              <a:rPr lang="en-US" altLang="zh-TW" sz="3600" dirty="0" smtClean="0">
                <a:latin typeface="DFKai-SB"/>
                <a:ea typeface="DFKai-SB"/>
                <a:cs typeface="DFKai-SB"/>
                <a:sym typeface="Wingdings"/>
              </a:rPr>
              <a:t/>
            </a:r>
            <a:br>
              <a:rPr lang="en-US" altLang="zh-TW" sz="3600" dirty="0" smtClean="0">
                <a:latin typeface="DFKai-SB"/>
                <a:ea typeface="DFKai-SB"/>
                <a:cs typeface="DFKai-SB"/>
                <a:sym typeface="Wingdings"/>
              </a:rPr>
            </a:br>
            <a:r>
              <a:rPr lang="zh-TW" altLang="en-US" sz="3600" dirty="0" smtClean="0">
                <a:latin typeface="DFKai-SB"/>
                <a:ea typeface="DFKai-SB"/>
                <a:cs typeface="DFKai-SB"/>
                <a:sym typeface="Wingdings"/>
              </a:rPr>
              <a:t></a:t>
            </a:r>
            <a:r>
              <a:rPr lang="en-US" altLang="zh-TW" sz="3600" dirty="0" smtClean="0">
                <a:latin typeface="DFKai-SB"/>
                <a:ea typeface="DFKai-SB"/>
                <a:cs typeface="DFKai-SB"/>
                <a:sym typeface="Wingdings"/>
              </a:rPr>
              <a:t>103</a:t>
            </a:r>
            <a:r>
              <a:rPr lang="zh-TW" altLang="en-US" sz="3600" dirty="0" smtClean="0">
                <a:latin typeface="DFKai-SB"/>
                <a:ea typeface="DFKai-SB"/>
                <a:cs typeface="DFKai-SB"/>
                <a:sym typeface="Wingdings"/>
              </a:rPr>
              <a:t>年金控獲利王是哪間公司？</a:t>
            </a:r>
            <a:r>
              <a:rPr lang="en-US" altLang="zh-TW" sz="3600" dirty="0" smtClean="0">
                <a:latin typeface="DFKai-SB"/>
                <a:ea typeface="DFKai-SB"/>
                <a:cs typeface="DFKai-SB"/>
                <a:sym typeface="Wingdings"/>
              </a:rPr>
              <a:t/>
            </a:r>
            <a:br>
              <a:rPr lang="en-US" altLang="zh-TW" sz="3600" dirty="0" smtClean="0">
                <a:latin typeface="DFKai-SB"/>
                <a:ea typeface="DFKai-SB"/>
                <a:cs typeface="DFKai-SB"/>
                <a:sym typeface="Wingdings"/>
              </a:rPr>
            </a:br>
            <a:r>
              <a:rPr lang="zh-TW" altLang="en-US" sz="3600" dirty="0" smtClean="0">
                <a:latin typeface="DFKai-SB"/>
                <a:ea typeface="DFKai-SB"/>
                <a:cs typeface="DFKai-SB"/>
                <a:sym typeface="Wingdings"/>
              </a:rPr>
              <a:t></a:t>
            </a:r>
            <a:r>
              <a:rPr lang="en-US" altLang="zh-TW" sz="3600" dirty="0" smtClean="0">
                <a:latin typeface="DFKai-SB"/>
                <a:ea typeface="DFKai-SB"/>
                <a:cs typeface="DFKai-SB"/>
                <a:sym typeface="Wingdings"/>
              </a:rPr>
              <a:t>102</a:t>
            </a:r>
            <a:r>
              <a:rPr lang="zh-TW" altLang="en-US" sz="3600" dirty="0" smtClean="0">
                <a:latin typeface="DFKai-SB"/>
                <a:ea typeface="DFKai-SB"/>
                <a:cs typeface="DFKai-SB"/>
                <a:sym typeface="Wingdings"/>
              </a:rPr>
              <a:t>年金控獲利王是哪間公司？</a:t>
            </a:r>
            <a:r>
              <a:rPr lang="en-US" altLang="zh-TW" sz="3600" dirty="0" smtClean="0">
                <a:latin typeface="DFKai-SB"/>
                <a:ea typeface="DFKai-SB"/>
                <a:cs typeface="DFKai-SB"/>
                <a:sym typeface="Wingdings"/>
              </a:rPr>
              <a:t/>
            </a:r>
            <a:br>
              <a:rPr lang="en-US" altLang="zh-TW" sz="3600" dirty="0" smtClean="0">
                <a:latin typeface="DFKai-SB"/>
                <a:ea typeface="DFKai-SB"/>
                <a:cs typeface="DFKai-SB"/>
                <a:sym typeface="Wingdings"/>
              </a:rPr>
            </a:br>
            <a:r>
              <a:rPr lang="zh-TW" altLang="en-US" sz="3600" dirty="0" smtClean="0">
                <a:latin typeface="DFKai-SB"/>
                <a:ea typeface="DFKai-SB"/>
                <a:cs typeface="DFKai-SB"/>
                <a:sym typeface="Wingdings"/>
              </a:rPr>
              <a:t></a:t>
            </a:r>
            <a:r>
              <a:rPr lang="en-US" altLang="zh-TW" sz="3600" dirty="0" smtClean="0">
                <a:latin typeface="DFKai-SB"/>
                <a:ea typeface="DFKai-SB"/>
                <a:cs typeface="DFKai-SB"/>
                <a:sym typeface="Wingdings"/>
              </a:rPr>
              <a:t>101</a:t>
            </a:r>
            <a:r>
              <a:rPr lang="zh-TW" altLang="en-US" sz="3600" dirty="0" smtClean="0">
                <a:latin typeface="DFKai-SB"/>
                <a:ea typeface="DFKai-SB"/>
                <a:cs typeface="DFKai-SB"/>
                <a:sym typeface="Wingdings"/>
              </a:rPr>
              <a:t>年金控獲利王是哪間公司？</a:t>
            </a:r>
            <a:r>
              <a:rPr lang="en-US" altLang="zh-TW" sz="3600" dirty="0" smtClean="0">
                <a:latin typeface="DFKai-SB"/>
                <a:ea typeface="DFKai-SB"/>
                <a:cs typeface="DFKai-SB"/>
                <a:sym typeface="Wingdings"/>
              </a:rPr>
              <a:t/>
            </a:r>
            <a:br>
              <a:rPr lang="en-US" altLang="zh-TW" sz="3600" dirty="0" smtClean="0">
                <a:latin typeface="DFKai-SB"/>
                <a:ea typeface="DFKai-SB"/>
                <a:cs typeface="DFKai-SB"/>
                <a:sym typeface="Wingdings"/>
              </a:rPr>
            </a:br>
            <a:r>
              <a:rPr lang="zh-TW" altLang="en-US" sz="3600" dirty="0" smtClean="0">
                <a:latin typeface="DFKai-SB"/>
                <a:ea typeface="DFKai-SB"/>
                <a:cs typeface="DFKai-SB"/>
                <a:sym typeface="Wingdings"/>
              </a:rPr>
              <a:t></a:t>
            </a:r>
            <a:r>
              <a:rPr lang="en-US" altLang="zh-TW" sz="3600" dirty="0" smtClean="0">
                <a:latin typeface="DFKai-SB"/>
                <a:ea typeface="DFKai-SB"/>
                <a:cs typeface="DFKai-SB"/>
                <a:sym typeface="Wingdings"/>
              </a:rPr>
              <a:t>100</a:t>
            </a:r>
            <a:r>
              <a:rPr lang="zh-TW" altLang="en-US" sz="3600" dirty="0" smtClean="0">
                <a:latin typeface="DFKai-SB"/>
                <a:ea typeface="DFKai-SB"/>
                <a:cs typeface="DFKai-SB"/>
                <a:sym typeface="Wingdings"/>
              </a:rPr>
              <a:t>年金控獲利王是哪間公司？</a:t>
            </a:r>
            <a:r>
              <a:rPr lang="en-US" altLang="zh-TW" sz="3600" dirty="0" smtClean="0">
                <a:latin typeface="DFKai-SB"/>
                <a:ea typeface="DFKai-SB"/>
                <a:cs typeface="DFKai-SB"/>
                <a:sym typeface="Wingdings"/>
              </a:rPr>
              <a:t/>
            </a:r>
            <a:br>
              <a:rPr lang="en-US" altLang="zh-TW" sz="3600" dirty="0" smtClean="0">
                <a:latin typeface="DFKai-SB"/>
                <a:ea typeface="DFKai-SB"/>
                <a:cs typeface="DFKai-SB"/>
                <a:sym typeface="Wingdings"/>
              </a:rPr>
            </a:br>
            <a:r>
              <a:rPr lang="zh-TW" altLang="en-US" sz="3600" dirty="0" smtClean="0">
                <a:latin typeface="DFKai-SB"/>
                <a:ea typeface="DFKai-SB"/>
                <a:cs typeface="DFKai-SB"/>
                <a:sym typeface="Wingdings"/>
              </a:rPr>
              <a:t></a:t>
            </a:r>
            <a:r>
              <a:rPr lang="en-US" altLang="zh-TW" sz="3600" dirty="0" smtClean="0">
                <a:latin typeface="DFKai-SB"/>
                <a:ea typeface="DFKai-SB"/>
                <a:cs typeface="DFKai-SB"/>
                <a:sym typeface="Wingdings"/>
              </a:rPr>
              <a:t>99</a:t>
            </a:r>
            <a:r>
              <a:rPr lang="zh-TW" altLang="en-US" sz="3600" dirty="0" smtClean="0">
                <a:latin typeface="DFKai-SB"/>
                <a:ea typeface="DFKai-SB"/>
                <a:cs typeface="DFKai-SB"/>
                <a:sym typeface="Wingdings"/>
              </a:rPr>
              <a:t>年金控獲利王是哪間公司？</a:t>
            </a:r>
            <a:endParaRPr lang="en-US" altLang="zh-TW" sz="3600" dirty="0" smtClean="0">
              <a:latin typeface="DFKai-SB"/>
              <a:ea typeface="DFKai-SB"/>
              <a:cs typeface="DFKai-SB"/>
              <a:sym typeface="Wingdings"/>
            </a:endParaRPr>
          </a:p>
          <a:p>
            <a:r>
              <a:rPr lang="zh-TW" altLang="en-US" sz="3600" dirty="0" smtClean="0">
                <a:latin typeface="DFKai-SB"/>
                <a:ea typeface="DFKai-SB"/>
                <a:cs typeface="DFKai-SB"/>
                <a:sym typeface="Wingdings"/>
              </a:rPr>
              <a:t></a:t>
            </a:r>
            <a:r>
              <a:rPr lang="en-US" altLang="zh-TW" sz="3600" dirty="0" smtClean="0">
                <a:latin typeface="DFKai-SB"/>
                <a:ea typeface="DFKai-SB"/>
                <a:cs typeface="DFKai-SB"/>
                <a:sym typeface="Wingdings"/>
              </a:rPr>
              <a:t>98</a:t>
            </a:r>
            <a:r>
              <a:rPr lang="zh-TW" altLang="en-US" sz="3600" dirty="0" smtClean="0">
                <a:latin typeface="DFKai-SB"/>
                <a:ea typeface="DFKai-SB"/>
                <a:cs typeface="DFKai-SB"/>
                <a:sym typeface="Wingdings"/>
              </a:rPr>
              <a:t>年金控獲利王是哪間公司？</a:t>
            </a:r>
            <a:endParaRPr lang="en-US" altLang="zh-TW" sz="3600" dirty="0" smtClean="0">
              <a:latin typeface="DFKai-SB"/>
              <a:ea typeface="DFKai-SB"/>
              <a:cs typeface="DFKai-SB"/>
              <a:sym typeface="Wingdings"/>
            </a:endParaRPr>
          </a:p>
        </p:txBody>
      </p:sp>
      <p:grpSp>
        <p:nvGrpSpPr>
          <p:cNvPr id="5" name="群組 4"/>
          <p:cNvGrpSpPr/>
          <p:nvPr/>
        </p:nvGrpSpPr>
        <p:grpSpPr>
          <a:xfrm>
            <a:off x="6804248" y="2348880"/>
            <a:ext cx="2592288" cy="3267655"/>
            <a:chOff x="6804248" y="2348880"/>
            <a:chExt cx="2592288" cy="3267655"/>
          </a:xfrm>
        </p:grpSpPr>
        <p:pic>
          <p:nvPicPr>
            <p:cNvPr id="9" name="圖片 8"/>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4889" y1="17111" x2="54889" y2="17111"/>
                          <a14:foregroundMark x1="54889" y1="17111" x2="54889" y2="17111"/>
                          <a14:foregroundMark x1="56000" y1="18333" x2="56000" y2="18333"/>
                          <a14:foregroundMark x1="56000" y1="18333" x2="56000" y2="18333"/>
                          <a14:foregroundMark x1="80111" y1="21556" x2="80111" y2="21556"/>
                          <a14:foregroundMark x1="75000" y1="23111" x2="75000" y2="23111"/>
                          <a14:foregroundMark x1="55778" y1="21111" x2="67444" y2="21111"/>
                          <a14:foregroundMark x1="69222" y1="20667" x2="76667" y2="26333"/>
                          <a14:foregroundMark x1="77000" y1="28889" x2="77000" y2="28889"/>
                          <a14:foregroundMark x1="77000" y1="28889" x2="77000" y2="28889"/>
                          <a14:foregroundMark x1="75000" y1="19556" x2="78111" y2="40000"/>
                          <a14:foregroundMark x1="78111" y1="40000" x2="76889" y2="39222"/>
                          <a14:foregroundMark x1="77778" y1="74111" x2="68889" y2="84444"/>
                          <a14:foregroundMark x1="66667" y1="80111" x2="66667" y2="80111"/>
                          <a14:foregroundMark x1="66667" y1="80111" x2="66667" y2="80111"/>
                          <a14:foregroundMark x1="66667" y1="80111" x2="66667" y2="80111"/>
                          <a14:foregroundMark x1="81000" y1="67889" x2="81000" y2="67889"/>
                          <a14:foregroundMark x1="81000" y1="67889" x2="81000" y2="67889"/>
                          <a14:foregroundMark x1="81000" y1="67889" x2="81000" y2="67889"/>
                          <a14:foregroundMark x1="81000" y1="67889" x2="66111" y2="80667"/>
                          <a14:foregroundMark x1="78889" y1="54111" x2="78889" y2="54111"/>
                          <a14:foregroundMark x1="78889" y1="54111" x2="78889" y2="54111"/>
                          <a14:foregroundMark x1="77889" y1="41222" x2="79000" y2="53000"/>
                          <a14:foregroundMark x1="77556" y1="55222" x2="80333" y2="68111"/>
                          <a14:foregroundMark x1="80333" y1="68111" x2="80333" y2="68111"/>
                          <a14:foregroundMark x1="80333" y1="68111" x2="80333" y2="68111"/>
                          <a14:foregroundMark x1="80333" y1="68111" x2="80333" y2="68111"/>
                          <a14:foregroundMark x1="41667" y1="39556" x2="41667" y2="39556"/>
                          <a14:foregroundMark x1="55000" y1="39444" x2="55000" y2="39444"/>
                          <a14:foregroundMark x1="55000" y1="39444" x2="55000" y2="39444"/>
                          <a14:foregroundMark x1="55000" y1="39444" x2="55000" y2="39444"/>
                          <a14:foregroundMark x1="53444" y1="39444" x2="42111" y2="39000"/>
                          <a14:foregroundMark x1="56889" y1="36333" x2="56889" y2="36333"/>
                          <a14:foregroundMark x1="56889" y1="36333" x2="56889" y2="36333"/>
                          <a14:foregroundMark x1="56000" y1="33778" x2="55000" y2="18556"/>
                          <a14:foregroundMark x1="55000" y1="18556" x2="55000" y2="18556"/>
                          <a14:foregroundMark x1="55000" y1="18556" x2="55000" y2="18556"/>
                          <a14:foregroundMark x1="55000" y1="18556" x2="55000" y2="18556"/>
                          <a14:foregroundMark x1="63000" y1="79000" x2="63000" y2="79000"/>
                          <a14:foregroundMark x1="63000" y1="79000" x2="63000" y2="79000"/>
                          <a14:foregroundMark x1="63000" y1="79000" x2="63000" y2="79000"/>
                          <a14:foregroundMark x1="64667" y1="84667" x2="64667" y2="84667"/>
                          <a14:foregroundMark x1="64667" y1="84667" x2="64667" y2="84667"/>
                          <a14:foregroundMark x1="64667" y1="84667" x2="64667" y2="84667"/>
                        </a14:backgroundRemoval>
                      </a14:imgEffect>
                    </a14:imgLayer>
                  </a14:imgProps>
                </a:ext>
              </a:extLst>
            </a:blip>
            <a:stretch>
              <a:fillRect/>
            </a:stretch>
          </p:blipFill>
          <p:spPr>
            <a:xfrm>
              <a:off x="7020272" y="2348880"/>
              <a:ext cx="1772816" cy="1772816"/>
            </a:xfrm>
            <a:prstGeom prst="rect">
              <a:avLst/>
            </a:prstGeom>
          </p:spPr>
        </p:pic>
        <p:sp>
          <p:nvSpPr>
            <p:cNvPr id="10" name="文字方塊 9"/>
            <p:cNvSpPr txBox="1"/>
            <p:nvPr/>
          </p:nvSpPr>
          <p:spPr>
            <a:xfrm>
              <a:off x="6804248" y="4293096"/>
              <a:ext cx="2592288" cy="1323439"/>
            </a:xfrm>
            <a:prstGeom prst="rect">
              <a:avLst/>
            </a:prstGeom>
            <a:noFill/>
          </p:spPr>
          <p:txBody>
            <a:bodyPr vert="horz" wrap="square" rtlCol="0">
              <a:spAutoFit/>
            </a:bodyPr>
            <a:lstStyle/>
            <a:p>
              <a:r>
                <a:rPr kumimoji="1" lang="zh-TW" altLang="en-US" sz="8000" b="1" dirty="0" smtClean="0">
                  <a:latin typeface="DFKai-SB"/>
                  <a:ea typeface="DFKai-SB"/>
                  <a:cs typeface="DFKai-SB"/>
                </a:rPr>
                <a:t>富</a:t>
              </a:r>
              <a:r>
                <a:rPr lang="zh-TW" altLang="en-US" sz="8000" b="1" dirty="0" smtClean="0">
                  <a:latin typeface="DFKai-SB"/>
                  <a:ea typeface="DFKai-SB"/>
                  <a:cs typeface="DFKai-SB"/>
                </a:rPr>
                <a:t>邦</a:t>
              </a:r>
              <a:endParaRPr kumimoji="1" lang="zh-TW" altLang="en-US" sz="8000" b="1" dirty="0">
                <a:latin typeface="DFKai-SB"/>
                <a:ea typeface="DFKai-SB"/>
                <a:cs typeface="DFKai-SB"/>
              </a:endParaRPr>
            </a:p>
          </p:txBody>
        </p:sp>
      </p:grpSp>
    </p:spTree>
    <p:custDataLst>
      <p:tags r:id="rId1"/>
    </p:custDataLst>
    <p:extLst>
      <p:ext uri="{BB962C8B-B14F-4D97-AF65-F5344CB8AC3E}">
        <p14:creationId xmlns:p14="http://schemas.microsoft.com/office/powerpoint/2010/main" val="1532258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0" y="0"/>
            <a:ext cx="9290189" cy="1015663"/>
          </a:xfrm>
          <a:prstGeom prst="rect">
            <a:avLst/>
          </a:prstGeom>
          <a:noFill/>
        </p:spPr>
        <p:txBody>
          <a:bodyPr wrap="square" rtlCol="0">
            <a:spAutoFit/>
          </a:bodyPr>
          <a:lstStyle/>
          <a:p>
            <a:pPr algn="ctr"/>
            <a:r>
              <a:rPr kumimoji="1" lang="zh-TW" altLang="en-US" sz="6000" b="1" dirty="0" smtClean="0">
                <a:solidFill>
                  <a:srgbClr val="1074CE"/>
                </a:solidFill>
                <a:latin typeface="DFKai-SB"/>
                <a:ea typeface="DFKai-SB"/>
                <a:cs typeface="DFKai-SB"/>
              </a:rPr>
              <a:t>富邦八度蟬聯金控獲利王</a:t>
            </a:r>
            <a:endParaRPr kumimoji="1" lang="zh-TW" altLang="en-US" sz="6000" b="1" dirty="0">
              <a:solidFill>
                <a:srgbClr val="1074CE"/>
              </a:solidFill>
              <a:latin typeface="DFKai-SB"/>
              <a:ea typeface="DFKai-SB"/>
              <a:cs typeface="DFKai-SB"/>
            </a:endParaRPr>
          </a:p>
        </p:txBody>
      </p:sp>
      <p:pic>
        <p:nvPicPr>
          <p:cNvPr id="3" name="圖片 2" descr="螢幕快照 2017-03-01 下午9.06.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96752"/>
            <a:ext cx="8806794" cy="5415919"/>
          </a:xfrm>
          <a:prstGeom prst="rect">
            <a:avLst/>
          </a:prstGeom>
        </p:spPr>
      </p:pic>
    </p:spTree>
    <p:extLst>
      <p:ext uri="{BB962C8B-B14F-4D97-AF65-F5344CB8AC3E}">
        <p14:creationId xmlns:p14="http://schemas.microsoft.com/office/powerpoint/2010/main" val="4101262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螢幕快照 2017-09-15 下午11.46.57.png"/>
          <p:cNvPicPr>
            <a:picLocks noChangeAspect="1"/>
          </p:cNvPicPr>
          <p:nvPr/>
        </p:nvPicPr>
        <p:blipFill rotWithShape="1">
          <a:blip r:embed="rId2">
            <a:extLst>
              <a:ext uri="{28A0092B-C50C-407E-A947-70E740481C1C}">
                <a14:useLocalDpi xmlns:a14="http://schemas.microsoft.com/office/drawing/2010/main" val="0"/>
              </a:ext>
            </a:extLst>
          </a:blip>
          <a:srcRect t="24513"/>
          <a:stretch/>
        </p:blipFill>
        <p:spPr>
          <a:xfrm>
            <a:off x="899592" y="1124744"/>
            <a:ext cx="7344816" cy="5626686"/>
          </a:xfrm>
          <a:prstGeom prst="rect">
            <a:avLst/>
          </a:prstGeom>
        </p:spPr>
      </p:pic>
      <p:sp>
        <p:nvSpPr>
          <p:cNvPr id="4" name="文字方塊 3"/>
          <p:cNvSpPr txBox="1"/>
          <p:nvPr/>
        </p:nvSpPr>
        <p:spPr>
          <a:xfrm>
            <a:off x="1" y="0"/>
            <a:ext cx="9144000" cy="1015663"/>
          </a:xfrm>
          <a:prstGeom prst="rect">
            <a:avLst/>
          </a:prstGeom>
          <a:noFill/>
        </p:spPr>
        <p:txBody>
          <a:bodyPr wrap="square" rtlCol="0">
            <a:spAutoFit/>
          </a:bodyPr>
          <a:lstStyle/>
          <a:p>
            <a:pPr algn="ctr"/>
            <a:r>
              <a:rPr kumimoji="1" lang="zh-TW" altLang="en-US" sz="6000" b="1" dirty="0" smtClean="0">
                <a:solidFill>
                  <a:srgbClr val="1074CE"/>
                </a:solidFill>
                <a:latin typeface="DFKai-SB"/>
                <a:ea typeface="DFKai-SB"/>
                <a:cs typeface="DFKai-SB"/>
              </a:rPr>
              <a:t>富邦金入選道瓊世界指數</a:t>
            </a:r>
            <a:endParaRPr kumimoji="1" lang="zh-TW" altLang="en-US" sz="6000" b="1" dirty="0">
              <a:solidFill>
                <a:srgbClr val="1074CE"/>
              </a:solidFill>
              <a:latin typeface="DFKai-SB"/>
              <a:ea typeface="DFKai-SB"/>
              <a:cs typeface="DFKai-SB"/>
            </a:endParaRPr>
          </a:p>
        </p:txBody>
      </p:sp>
    </p:spTree>
    <p:extLst>
      <p:ext uri="{BB962C8B-B14F-4D97-AF65-F5344CB8AC3E}">
        <p14:creationId xmlns:p14="http://schemas.microsoft.com/office/powerpoint/2010/main" val="2410112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0" y="-243408"/>
            <a:ext cx="9324528" cy="1015663"/>
          </a:xfrm>
          <a:prstGeom prst="rect">
            <a:avLst/>
          </a:prstGeom>
          <a:noFill/>
        </p:spPr>
        <p:txBody>
          <a:bodyPr wrap="square" rtlCol="0">
            <a:spAutoFit/>
          </a:bodyPr>
          <a:lstStyle/>
          <a:p>
            <a:pPr algn="ctr"/>
            <a:r>
              <a:rPr lang="en-US" altLang="zh-TW" sz="6000" b="1" dirty="0" smtClean="0">
                <a:solidFill>
                  <a:srgbClr val="1074CE"/>
                </a:solidFill>
                <a:latin typeface="DFKai-SB"/>
                <a:ea typeface="DFKai-SB"/>
                <a:cs typeface="DFKai-SB"/>
              </a:rPr>
              <a:t>FID(</a:t>
            </a:r>
            <a:r>
              <a:rPr lang="zh-TW" altLang="en-US" sz="6000" b="1" dirty="0" smtClean="0">
                <a:solidFill>
                  <a:srgbClr val="1074CE"/>
                </a:solidFill>
                <a:latin typeface="DFKai-SB"/>
                <a:ea typeface="DFKai-SB"/>
                <a:cs typeface="DFKai-SB"/>
              </a:rPr>
              <a:t>預定利率</a:t>
            </a:r>
            <a:r>
              <a:rPr lang="en-US" altLang="zh-TW" sz="6000" b="1" dirty="0" smtClean="0">
                <a:solidFill>
                  <a:srgbClr val="1074CE"/>
                </a:solidFill>
                <a:latin typeface="DFKai-SB"/>
                <a:ea typeface="DFKai-SB"/>
                <a:cs typeface="DFKai-SB"/>
              </a:rPr>
              <a:t>)</a:t>
            </a:r>
            <a:endParaRPr kumimoji="1" lang="zh-TW" altLang="en-US" sz="6000" b="1" dirty="0">
              <a:solidFill>
                <a:srgbClr val="1074CE"/>
              </a:solidFill>
              <a:latin typeface="DFKai-SB"/>
              <a:ea typeface="DFKai-SB"/>
              <a:cs typeface="DFKai-SB"/>
            </a:endParaRPr>
          </a:p>
        </p:txBody>
      </p:sp>
      <p:pic>
        <p:nvPicPr>
          <p:cNvPr id="3" name="圖片 2" descr="螢幕快照 2017-07-20 下午3.14.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86" y="692696"/>
            <a:ext cx="6952147" cy="6135831"/>
          </a:xfrm>
          <a:prstGeom prst="rect">
            <a:avLst/>
          </a:prstGeom>
        </p:spPr>
      </p:pic>
      <p:cxnSp>
        <p:nvCxnSpPr>
          <p:cNvPr id="5" name="直線接點 4"/>
          <p:cNvCxnSpPr/>
          <p:nvPr/>
        </p:nvCxnSpPr>
        <p:spPr>
          <a:xfrm>
            <a:off x="3923928" y="908720"/>
            <a:ext cx="792088" cy="0"/>
          </a:xfrm>
          <a:prstGeom prst="line">
            <a:avLst/>
          </a:prstGeom>
          <a:ln w="28575" cmpd="sng"/>
        </p:spPr>
        <p:style>
          <a:lnRef idx="2">
            <a:schemeClr val="accent6"/>
          </a:lnRef>
          <a:fillRef idx="0">
            <a:schemeClr val="accent6"/>
          </a:fillRef>
          <a:effectRef idx="1">
            <a:schemeClr val="accent6"/>
          </a:effectRef>
          <a:fontRef idx="minor">
            <a:schemeClr val="tx1"/>
          </a:fontRef>
        </p:style>
      </p:cxnSp>
      <p:cxnSp>
        <p:nvCxnSpPr>
          <p:cNvPr id="7" name="直線接點 6"/>
          <p:cNvCxnSpPr/>
          <p:nvPr/>
        </p:nvCxnSpPr>
        <p:spPr>
          <a:xfrm>
            <a:off x="2411760" y="1484784"/>
            <a:ext cx="864096" cy="0"/>
          </a:xfrm>
          <a:prstGeom prst="line">
            <a:avLst/>
          </a:prstGeom>
          <a:ln w="28575" cmpd="sng"/>
        </p:spPr>
        <p:style>
          <a:lnRef idx="2">
            <a:schemeClr val="accent6"/>
          </a:lnRef>
          <a:fillRef idx="0">
            <a:schemeClr val="accent6"/>
          </a:fillRef>
          <a:effectRef idx="1">
            <a:schemeClr val="accent6"/>
          </a:effectRef>
          <a:fontRef idx="minor">
            <a:schemeClr val="tx1"/>
          </a:fontRef>
        </p:style>
      </p:cxnSp>
      <p:cxnSp>
        <p:nvCxnSpPr>
          <p:cNvPr id="9" name="直線接點 8"/>
          <p:cNvCxnSpPr/>
          <p:nvPr/>
        </p:nvCxnSpPr>
        <p:spPr>
          <a:xfrm>
            <a:off x="3923928" y="1340768"/>
            <a:ext cx="504056" cy="0"/>
          </a:xfrm>
          <a:prstGeom prst="line">
            <a:avLst/>
          </a:prstGeom>
          <a:ln w="28575" cmpd="sng"/>
        </p:spPr>
        <p:style>
          <a:lnRef idx="2">
            <a:schemeClr val="accent6"/>
          </a:lnRef>
          <a:fillRef idx="0">
            <a:schemeClr val="accent6"/>
          </a:fillRef>
          <a:effectRef idx="1">
            <a:schemeClr val="accent6"/>
          </a:effectRef>
          <a:fontRef idx="minor">
            <a:schemeClr val="tx1"/>
          </a:fontRef>
        </p:style>
      </p:cxnSp>
      <p:cxnSp>
        <p:nvCxnSpPr>
          <p:cNvPr id="11" name="直線接點 10"/>
          <p:cNvCxnSpPr/>
          <p:nvPr/>
        </p:nvCxnSpPr>
        <p:spPr>
          <a:xfrm>
            <a:off x="2195736" y="1628800"/>
            <a:ext cx="1224136" cy="0"/>
          </a:xfrm>
          <a:prstGeom prst="line">
            <a:avLst/>
          </a:prstGeom>
          <a:ln w="28575" cmpd="sng"/>
        </p:spPr>
        <p:style>
          <a:lnRef idx="2">
            <a:schemeClr val="accent6"/>
          </a:lnRef>
          <a:fillRef idx="0">
            <a:schemeClr val="accent6"/>
          </a:fillRef>
          <a:effectRef idx="1">
            <a:schemeClr val="accent6"/>
          </a:effectRef>
          <a:fontRef idx="minor">
            <a:schemeClr val="tx1"/>
          </a:fontRef>
        </p:style>
      </p:cxnSp>
      <p:sp>
        <p:nvSpPr>
          <p:cNvPr id="16" name="Oval 6"/>
          <p:cNvSpPr>
            <a:spLocks noChangeArrowheads="1"/>
          </p:cNvSpPr>
          <p:nvPr/>
        </p:nvSpPr>
        <p:spPr bwMode="auto">
          <a:xfrm>
            <a:off x="6804248" y="1628800"/>
            <a:ext cx="576263" cy="503238"/>
          </a:xfrm>
          <a:prstGeom prst="ellipse">
            <a:avLst/>
          </a:prstGeom>
          <a:solidFill>
            <a:schemeClr val="accent1">
              <a:alpha val="0"/>
            </a:schemeClr>
          </a:solidFill>
          <a:ln w="28575">
            <a:solidFill>
              <a:srgbClr val="F11403"/>
            </a:solidFill>
            <a:round/>
            <a:headEnd/>
            <a:tailEnd/>
          </a:ln>
        </p:spPr>
        <p:txBody>
          <a:bodyPr wrap="none" anchor="ctr"/>
          <a:lstStyle/>
          <a:p>
            <a:endParaRPr lang="zh-TW" altLang="en-US">
              <a:latin typeface="標楷體" pitchFamily="65" charset="-120"/>
              <a:ea typeface="標楷體" pitchFamily="65" charset="-120"/>
            </a:endParaRPr>
          </a:p>
        </p:txBody>
      </p:sp>
      <p:sp>
        <p:nvSpPr>
          <p:cNvPr id="17" name="Text Box 10"/>
          <p:cNvSpPr txBox="1">
            <a:spLocks noChangeArrowheads="1"/>
          </p:cNvSpPr>
          <p:nvPr/>
        </p:nvSpPr>
        <p:spPr bwMode="auto">
          <a:xfrm>
            <a:off x="5076056" y="1268760"/>
            <a:ext cx="2843212" cy="366713"/>
          </a:xfrm>
          <a:prstGeom prst="rect">
            <a:avLst/>
          </a:prstGeom>
          <a:noFill/>
          <a:ln w="9525">
            <a:noFill/>
            <a:miter lim="800000"/>
            <a:headEnd/>
            <a:tailEnd/>
          </a:ln>
        </p:spPr>
        <p:txBody>
          <a:bodyPr>
            <a:spAutoFit/>
          </a:bodyPr>
          <a:lstStyle/>
          <a:p>
            <a:pPr>
              <a:spcBef>
                <a:spcPct val="50000"/>
              </a:spcBef>
            </a:pPr>
            <a:r>
              <a:rPr kumimoji="0" lang="zh-TW" altLang="en-US" sz="1800" b="1" dirty="0">
                <a:solidFill>
                  <a:srgbClr val="1074CE"/>
                </a:solidFill>
                <a:latin typeface="標楷體" pitchFamily="65" charset="-120"/>
                <a:ea typeface="標楷體" pitchFamily="65" charset="-120"/>
              </a:rPr>
              <a:t>匯價</a:t>
            </a:r>
            <a:r>
              <a:rPr kumimoji="0" lang="en-US" altLang="zh-TW" sz="1800" b="1" dirty="0" smtClean="0">
                <a:solidFill>
                  <a:srgbClr val="1074CE"/>
                </a:solidFill>
                <a:latin typeface="標楷體" pitchFamily="65" charset="-120"/>
                <a:ea typeface="標楷體" pitchFamily="65" charset="-120"/>
              </a:rPr>
              <a:t>:30 </a:t>
            </a:r>
            <a:r>
              <a:rPr kumimoji="0" lang="en-US" altLang="zh-TW" sz="1800" b="1" dirty="0">
                <a:solidFill>
                  <a:srgbClr val="1074CE"/>
                </a:solidFill>
                <a:latin typeface="標楷體" pitchFamily="65" charset="-120"/>
                <a:ea typeface="標楷體" pitchFamily="65" charset="-120"/>
              </a:rPr>
              <a:t>N</a:t>
            </a:r>
            <a:r>
              <a:rPr lang="en-US" altLang="zh-TW" sz="1800" b="1" dirty="0">
                <a:solidFill>
                  <a:srgbClr val="1074CE"/>
                </a:solidFill>
                <a:latin typeface="標楷體" pitchFamily="65" charset="-120"/>
                <a:ea typeface="標楷體" pitchFamily="65" charset="-120"/>
              </a:rPr>
              <a:t>T</a:t>
            </a:r>
            <a:r>
              <a:rPr lang="en-US" altLang="zh-TW" sz="1800" b="1" dirty="0" smtClean="0">
                <a:solidFill>
                  <a:srgbClr val="1074CE"/>
                </a:solidFill>
                <a:latin typeface="標楷體" pitchFamily="65" charset="-120"/>
                <a:ea typeface="標楷體" pitchFamily="65" charset="-120"/>
              </a:rPr>
              <a:t>.125760/</a:t>
            </a:r>
            <a:r>
              <a:rPr lang="zh-TW" altLang="en-US" sz="1800" b="1" dirty="0">
                <a:solidFill>
                  <a:srgbClr val="1074CE"/>
                </a:solidFill>
                <a:latin typeface="標楷體" pitchFamily="65" charset="-120"/>
                <a:ea typeface="標楷體" pitchFamily="65" charset="-120"/>
              </a:rPr>
              <a:t>年</a:t>
            </a:r>
          </a:p>
        </p:txBody>
      </p:sp>
      <p:sp>
        <p:nvSpPr>
          <p:cNvPr id="19" name="Text Box 12"/>
          <p:cNvSpPr txBox="1">
            <a:spLocks noChangeArrowheads="1"/>
          </p:cNvSpPr>
          <p:nvPr/>
        </p:nvSpPr>
        <p:spPr bwMode="auto">
          <a:xfrm>
            <a:off x="2771800" y="3501008"/>
            <a:ext cx="1584325" cy="40011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zh-TW" altLang="en-US" sz="2000" b="1" dirty="0" smtClean="0">
                <a:solidFill>
                  <a:srgbClr val="1074CE"/>
                </a:solidFill>
                <a:effectLst>
                  <a:outerShdw blurRad="38100" dist="38100" dir="2700000" algn="tl">
                    <a:srgbClr val="C0C0C0"/>
                  </a:outerShdw>
                </a:effectLst>
                <a:latin typeface="標楷體" pitchFamily="65" charset="-120"/>
                <a:ea typeface="標楷體" pitchFamily="65" charset="-120"/>
              </a:rPr>
              <a:t>總存</a:t>
            </a:r>
            <a:r>
              <a:rPr lang="en-US" altLang="zh-TW" sz="2000" b="1" dirty="0" smtClean="0">
                <a:solidFill>
                  <a:srgbClr val="1074CE"/>
                </a:solidFill>
                <a:effectLst>
                  <a:outerShdw blurRad="38100" dist="38100" dir="2700000" algn="tl">
                    <a:srgbClr val="C0C0C0"/>
                  </a:outerShdw>
                </a:effectLst>
                <a:latin typeface="標楷體" pitchFamily="65" charset="-120"/>
                <a:ea typeface="標楷體" pitchFamily="65" charset="-120"/>
              </a:rPr>
              <a:t>754560</a:t>
            </a:r>
            <a:endParaRPr lang="en-US" altLang="zh-TW" sz="20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sp>
        <p:nvSpPr>
          <p:cNvPr id="20" name="Text Box 13"/>
          <p:cNvSpPr txBox="1">
            <a:spLocks noChangeArrowheads="1"/>
          </p:cNvSpPr>
          <p:nvPr/>
        </p:nvSpPr>
        <p:spPr bwMode="auto">
          <a:xfrm>
            <a:off x="5580112" y="3501008"/>
            <a:ext cx="1584325" cy="40011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zh-TW" altLang="en-US" sz="2000" b="1" dirty="0" smtClean="0">
                <a:solidFill>
                  <a:srgbClr val="1074CE"/>
                </a:solidFill>
                <a:effectLst>
                  <a:outerShdw blurRad="38100" dist="38100" dir="2700000" algn="tl">
                    <a:srgbClr val="C0C0C0"/>
                  </a:outerShdw>
                </a:effectLst>
                <a:latin typeface="標楷體" pitchFamily="65" charset="-120"/>
                <a:ea typeface="標楷體" pitchFamily="65" charset="-120"/>
              </a:rPr>
              <a:t>解約</a:t>
            </a:r>
            <a:r>
              <a:rPr lang="en-US" altLang="zh-TW" sz="2000" b="1" dirty="0" smtClean="0">
                <a:solidFill>
                  <a:srgbClr val="1074CE"/>
                </a:solidFill>
                <a:effectLst>
                  <a:outerShdw blurRad="38100" dist="38100" dir="2700000" algn="tl">
                    <a:srgbClr val="C0C0C0"/>
                  </a:outerShdw>
                </a:effectLst>
                <a:latin typeface="標楷體" pitchFamily="65" charset="-120"/>
                <a:ea typeface="標楷體" pitchFamily="65" charset="-120"/>
              </a:rPr>
              <a:t>762210</a:t>
            </a:r>
            <a:endParaRPr lang="en-US" altLang="zh-TW" sz="20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sp>
        <p:nvSpPr>
          <p:cNvPr id="21" name="Text Box 14"/>
          <p:cNvSpPr txBox="1">
            <a:spLocks noChangeArrowheads="1"/>
          </p:cNvSpPr>
          <p:nvPr/>
        </p:nvSpPr>
        <p:spPr bwMode="auto">
          <a:xfrm>
            <a:off x="7668344" y="3501008"/>
            <a:ext cx="1081088" cy="40011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en-US" altLang="zh-TW" sz="2000" b="1" dirty="0" smtClean="0">
                <a:solidFill>
                  <a:schemeClr val="hlink"/>
                </a:solidFill>
                <a:effectLst>
                  <a:outerShdw blurRad="38100" dist="38100" dir="2700000" algn="tl">
                    <a:srgbClr val="C0C0C0"/>
                  </a:outerShdw>
                </a:effectLst>
                <a:latin typeface="標楷體" pitchFamily="65" charset="-120"/>
                <a:ea typeface="標楷體" pitchFamily="65" charset="-120"/>
              </a:rPr>
              <a:t>+7650</a:t>
            </a:r>
            <a:endParaRPr lang="en-US" altLang="zh-TW" sz="2000" b="1" dirty="0">
              <a:solidFill>
                <a:schemeClr val="hlink"/>
              </a:solidFill>
              <a:effectLst>
                <a:outerShdw blurRad="38100" dist="38100" dir="2700000" algn="tl">
                  <a:srgbClr val="C0C0C0"/>
                </a:outerShdw>
              </a:effectLst>
              <a:latin typeface="標楷體" pitchFamily="65" charset="-120"/>
              <a:ea typeface="標楷體" pitchFamily="65" charset="-120"/>
            </a:endParaRPr>
          </a:p>
        </p:txBody>
      </p:sp>
      <p:sp>
        <p:nvSpPr>
          <p:cNvPr id="22" name="Text Box 15"/>
          <p:cNvSpPr txBox="1">
            <a:spLocks noChangeArrowheads="1"/>
          </p:cNvSpPr>
          <p:nvPr/>
        </p:nvSpPr>
        <p:spPr bwMode="auto">
          <a:xfrm>
            <a:off x="7740650" y="4581525"/>
            <a:ext cx="1081088" cy="40011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en-US" altLang="zh-TW" sz="2000" b="1" dirty="0" smtClean="0">
                <a:solidFill>
                  <a:schemeClr val="hlink"/>
                </a:solidFill>
                <a:effectLst>
                  <a:outerShdw blurRad="38100" dist="38100" dir="2700000" algn="tl">
                    <a:srgbClr val="C0C0C0"/>
                  </a:outerShdw>
                </a:effectLst>
                <a:latin typeface="標楷體" pitchFamily="65" charset="-120"/>
                <a:ea typeface="標楷體" pitchFamily="65" charset="-120"/>
              </a:rPr>
              <a:t>+24630</a:t>
            </a:r>
            <a:endParaRPr lang="en-US" altLang="zh-TW" sz="2000" b="1" dirty="0">
              <a:solidFill>
                <a:schemeClr val="hlink"/>
              </a:solidFill>
              <a:effectLst>
                <a:outerShdw blurRad="38100" dist="38100" dir="2700000" algn="tl">
                  <a:srgbClr val="C0C0C0"/>
                </a:outerShdw>
              </a:effectLst>
              <a:latin typeface="標楷體" pitchFamily="65" charset="-120"/>
              <a:ea typeface="標楷體" pitchFamily="65" charset="-120"/>
            </a:endParaRPr>
          </a:p>
        </p:txBody>
      </p:sp>
      <p:grpSp>
        <p:nvGrpSpPr>
          <p:cNvPr id="23" name="Group 16"/>
          <p:cNvGrpSpPr>
            <a:grpSpLocks/>
          </p:cNvGrpSpPr>
          <p:nvPr/>
        </p:nvGrpSpPr>
        <p:grpSpPr bwMode="auto">
          <a:xfrm>
            <a:off x="5868144" y="4084638"/>
            <a:ext cx="863600" cy="2773362"/>
            <a:chOff x="476" y="2432"/>
            <a:chExt cx="544" cy="1747"/>
          </a:xfrm>
        </p:grpSpPr>
        <p:grpSp>
          <p:nvGrpSpPr>
            <p:cNvPr id="24" name="Group 17"/>
            <p:cNvGrpSpPr>
              <a:grpSpLocks/>
            </p:cNvGrpSpPr>
            <p:nvPr/>
          </p:nvGrpSpPr>
          <p:grpSpPr bwMode="auto">
            <a:xfrm>
              <a:off x="517" y="2432"/>
              <a:ext cx="427" cy="1679"/>
              <a:chOff x="517" y="2432"/>
              <a:chExt cx="427" cy="1679"/>
            </a:xfrm>
          </p:grpSpPr>
          <p:sp>
            <p:nvSpPr>
              <p:cNvPr id="26" name="Line 18"/>
              <p:cNvSpPr>
                <a:spLocks noChangeShapeType="1"/>
              </p:cNvSpPr>
              <p:nvPr/>
            </p:nvSpPr>
            <p:spPr bwMode="auto">
              <a:xfrm>
                <a:off x="703" y="2432"/>
                <a:ext cx="0" cy="1587"/>
              </a:xfrm>
              <a:prstGeom prst="line">
                <a:avLst/>
              </a:prstGeom>
              <a:noFill/>
              <a:ln w="38100">
                <a:solidFill>
                  <a:schemeClr val="tx1"/>
                </a:solidFill>
                <a:round/>
                <a:headEnd/>
                <a:tailEnd type="triangle" w="med" len="med"/>
              </a:ln>
            </p:spPr>
            <p:txBody>
              <a:bodyPr/>
              <a:lstStyle/>
              <a:p>
                <a:endParaRPr lang="zh-TW" altLang="en-US"/>
              </a:p>
            </p:txBody>
          </p:sp>
          <p:sp>
            <p:nvSpPr>
              <p:cNvPr id="27" name="Text Box 19"/>
              <p:cNvSpPr txBox="1">
                <a:spLocks noChangeArrowheads="1"/>
              </p:cNvSpPr>
              <p:nvPr/>
            </p:nvSpPr>
            <p:spPr bwMode="auto">
              <a:xfrm>
                <a:off x="517" y="2478"/>
                <a:ext cx="427" cy="1633"/>
              </a:xfrm>
              <a:prstGeom prst="rect">
                <a:avLst/>
              </a:prstGeom>
              <a:noFill/>
              <a:ln w="9525">
                <a:noFill/>
                <a:miter lim="800000"/>
                <a:headEnd/>
                <a:tailEnd/>
              </a:ln>
              <a:effectLst/>
            </p:spPr>
            <p:txBody>
              <a:bodyPr vert="eaVert">
                <a:spAutoFit/>
              </a:bodyPr>
              <a:lstStyle/>
              <a:p>
                <a:pPr>
                  <a:spcBef>
                    <a:spcPct val="50000"/>
                  </a:spcBef>
                  <a:defRPr/>
                </a:pPr>
                <a:r>
                  <a:rPr lang="zh-TW" altLang="en-US" sz="3200" b="1" dirty="0">
                    <a:solidFill>
                      <a:srgbClr val="F20253"/>
                    </a:solidFill>
                    <a:effectLst>
                      <a:outerShdw blurRad="38100" dist="38100" dir="2700000" algn="tl">
                        <a:srgbClr val="C0C0C0"/>
                      </a:outerShdw>
                    </a:effectLst>
                    <a:latin typeface="標楷體" pitchFamily="65" charset="-120"/>
                    <a:ea typeface="標楷體" pitchFamily="65" charset="-120"/>
                  </a:rPr>
                  <a:t>複 利 滾 存</a:t>
                </a:r>
              </a:p>
            </p:txBody>
          </p:sp>
        </p:grpSp>
        <p:sp>
          <p:nvSpPr>
            <p:cNvPr id="25" name="Text Box 20"/>
            <p:cNvSpPr txBox="1">
              <a:spLocks noChangeArrowheads="1"/>
            </p:cNvSpPr>
            <p:nvPr/>
          </p:nvSpPr>
          <p:spPr bwMode="auto">
            <a:xfrm>
              <a:off x="476" y="3929"/>
              <a:ext cx="544" cy="250"/>
            </a:xfrm>
            <a:prstGeom prst="rect">
              <a:avLst/>
            </a:prstGeom>
            <a:noFill/>
            <a:ln w="9525">
              <a:noFill/>
              <a:miter lim="800000"/>
              <a:headEnd/>
              <a:tailEnd/>
            </a:ln>
            <a:effectLst/>
          </p:spPr>
          <p:txBody>
            <a:bodyPr>
              <a:spAutoFit/>
            </a:bodyPr>
            <a:lstStyle/>
            <a:p>
              <a:pPr>
                <a:spcBef>
                  <a:spcPct val="50000"/>
                </a:spcBef>
                <a:defRPr/>
              </a:pPr>
              <a:r>
                <a:rPr lang="en-US" altLang="zh-TW" sz="2000" b="1" dirty="0" smtClean="0">
                  <a:solidFill>
                    <a:srgbClr val="F20253"/>
                  </a:solidFill>
                  <a:effectLst>
                    <a:outerShdw blurRad="38100" dist="38100" dir="2700000" algn="tl">
                      <a:srgbClr val="C0C0C0"/>
                    </a:outerShdw>
                  </a:effectLst>
                  <a:latin typeface="標楷體" pitchFamily="65" charset="-120"/>
                  <a:ea typeface="標楷體" pitchFamily="65" charset="-120"/>
                </a:rPr>
                <a:t>2.5</a:t>
              </a:r>
              <a:r>
                <a:rPr lang="en-US" altLang="zh-TW" sz="2000" b="1" dirty="0">
                  <a:solidFill>
                    <a:srgbClr val="F20253"/>
                  </a:solidFill>
                  <a:effectLst>
                    <a:outerShdw blurRad="38100" dist="38100" dir="2700000" algn="tl">
                      <a:srgbClr val="C0C0C0"/>
                    </a:outerShdw>
                  </a:effectLst>
                  <a:latin typeface="標楷體" pitchFamily="65" charset="-120"/>
                  <a:ea typeface="標楷體" pitchFamily="65" charset="-120"/>
                </a:rPr>
                <a:t>%</a:t>
              </a:r>
            </a:p>
          </p:txBody>
        </p:sp>
      </p:grpSp>
    </p:spTree>
    <p:custDataLst>
      <p:tags r:id="rId1"/>
    </p:custDataLst>
    <p:extLst>
      <p:ext uri="{BB962C8B-B14F-4D97-AF65-F5344CB8AC3E}">
        <p14:creationId xmlns:p14="http://schemas.microsoft.com/office/powerpoint/2010/main" val="1979983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Bottom)">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lide(fromBottom)">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lide(fromBottom)">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lide(fromBottom)">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lide(fromBottom)">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slide(fromBottom)">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p:cNvSpPr txBox="1"/>
          <p:nvPr/>
        </p:nvSpPr>
        <p:spPr>
          <a:xfrm>
            <a:off x="0" y="-243408"/>
            <a:ext cx="9324528" cy="1015663"/>
          </a:xfrm>
          <a:prstGeom prst="rect">
            <a:avLst/>
          </a:prstGeom>
          <a:noFill/>
        </p:spPr>
        <p:txBody>
          <a:bodyPr wrap="square" rtlCol="0">
            <a:spAutoFit/>
          </a:bodyPr>
          <a:lstStyle/>
          <a:p>
            <a:pPr algn="ctr"/>
            <a:r>
              <a:rPr lang="en-US" altLang="zh-TW" sz="6000" b="1" dirty="0" smtClean="0">
                <a:solidFill>
                  <a:srgbClr val="1074CE"/>
                </a:solidFill>
                <a:latin typeface="DFKai-SB"/>
                <a:ea typeface="DFKai-SB"/>
                <a:cs typeface="DFKai-SB"/>
              </a:rPr>
              <a:t>FID(</a:t>
            </a:r>
            <a:r>
              <a:rPr lang="zh-TW" altLang="en-US" sz="6000" b="1" dirty="0" smtClean="0">
                <a:solidFill>
                  <a:srgbClr val="1074CE"/>
                </a:solidFill>
                <a:latin typeface="DFKai-SB"/>
                <a:ea typeface="DFKai-SB"/>
                <a:cs typeface="DFKai-SB"/>
              </a:rPr>
              <a:t>宣告利率</a:t>
            </a:r>
            <a:r>
              <a:rPr lang="en-US" altLang="zh-TW" sz="6000" b="1" dirty="0" smtClean="0">
                <a:solidFill>
                  <a:srgbClr val="1074CE"/>
                </a:solidFill>
                <a:latin typeface="DFKai-SB"/>
                <a:ea typeface="DFKai-SB"/>
                <a:cs typeface="DFKai-SB"/>
              </a:rPr>
              <a:t>)</a:t>
            </a:r>
            <a:endParaRPr kumimoji="1" lang="zh-TW" altLang="en-US" sz="6000" b="1" dirty="0">
              <a:solidFill>
                <a:srgbClr val="1074CE"/>
              </a:solidFill>
              <a:latin typeface="DFKai-SB"/>
              <a:ea typeface="DFKai-SB"/>
              <a:cs typeface="DFKai-SB"/>
            </a:endParaRPr>
          </a:p>
        </p:txBody>
      </p:sp>
      <p:pic>
        <p:nvPicPr>
          <p:cNvPr id="13" name="圖片 12" descr="螢幕快照 2017-07-20 下午3.15.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748092"/>
            <a:ext cx="6759141" cy="6109908"/>
          </a:xfrm>
          <a:prstGeom prst="rect">
            <a:avLst/>
          </a:prstGeom>
        </p:spPr>
      </p:pic>
      <p:sp>
        <p:nvSpPr>
          <p:cNvPr id="14" name="Oval 6"/>
          <p:cNvSpPr>
            <a:spLocks noChangeArrowheads="1"/>
          </p:cNvSpPr>
          <p:nvPr/>
        </p:nvSpPr>
        <p:spPr bwMode="auto">
          <a:xfrm>
            <a:off x="899592" y="1628800"/>
            <a:ext cx="1872407" cy="503238"/>
          </a:xfrm>
          <a:prstGeom prst="ellipse">
            <a:avLst/>
          </a:prstGeom>
          <a:solidFill>
            <a:schemeClr val="accent1">
              <a:alpha val="0"/>
            </a:schemeClr>
          </a:solidFill>
          <a:ln w="28575">
            <a:solidFill>
              <a:srgbClr val="F11403"/>
            </a:solidFill>
            <a:round/>
            <a:headEnd/>
            <a:tailEnd/>
          </a:ln>
        </p:spPr>
        <p:txBody>
          <a:bodyPr wrap="none" anchor="ctr"/>
          <a:lstStyle/>
          <a:p>
            <a:endParaRPr lang="zh-TW" altLang="en-US">
              <a:latin typeface="標楷體" pitchFamily="65" charset="-120"/>
              <a:ea typeface="標楷體" pitchFamily="65" charset="-120"/>
            </a:endParaRPr>
          </a:p>
        </p:txBody>
      </p:sp>
      <p:sp>
        <p:nvSpPr>
          <p:cNvPr id="15" name="Text Box 12"/>
          <p:cNvSpPr txBox="1">
            <a:spLocks noChangeArrowheads="1"/>
          </p:cNvSpPr>
          <p:nvPr/>
        </p:nvSpPr>
        <p:spPr bwMode="auto">
          <a:xfrm>
            <a:off x="1907704" y="3645024"/>
            <a:ext cx="1584325" cy="40011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zh-TW" altLang="en-US" sz="2000" b="1" dirty="0" smtClean="0">
                <a:solidFill>
                  <a:srgbClr val="1074CE"/>
                </a:solidFill>
                <a:effectLst>
                  <a:outerShdw blurRad="38100" dist="38100" dir="2700000" algn="tl">
                    <a:srgbClr val="C0C0C0"/>
                  </a:outerShdw>
                </a:effectLst>
                <a:latin typeface="標楷體" pitchFamily="65" charset="-120"/>
                <a:ea typeface="標楷體" pitchFamily="65" charset="-120"/>
              </a:rPr>
              <a:t>總存</a:t>
            </a:r>
            <a:r>
              <a:rPr lang="en-US" altLang="zh-TW" sz="2000" b="1" dirty="0" smtClean="0">
                <a:solidFill>
                  <a:srgbClr val="1074CE"/>
                </a:solidFill>
                <a:effectLst>
                  <a:outerShdw blurRad="38100" dist="38100" dir="2700000" algn="tl">
                    <a:srgbClr val="C0C0C0"/>
                  </a:outerShdw>
                </a:effectLst>
                <a:latin typeface="標楷體" pitchFamily="65" charset="-120"/>
                <a:ea typeface="標楷體" pitchFamily="65" charset="-120"/>
              </a:rPr>
              <a:t>754560</a:t>
            </a:r>
            <a:endParaRPr lang="en-US" altLang="zh-TW" sz="20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sp>
        <p:nvSpPr>
          <p:cNvPr id="16" name="Text Box 13"/>
          <p:cNvSpPr txBox="1">
            <a:spLocks noChangeArrowheads="1"/>
          </p:cNvSpPr>
          <p:nvPr/>
        </p:nvSpPr>
        <p:spPr bwMode="auto">
          <a:xfrm>
            <a:off x="6228184" y="3604954"/>
            <a:ext cx="1584325" cy="40011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zh-TW" altLang="en-US" sz="2000" b="1" dirty="0" smtClean="0">
                <a:solidFill>
                  <a:srgbClr val="1074CE"/>
                </a:solidFill>
                <a:effectLst>
                  <a:outerShdw blurRad="38100" dist="38100" dir="2700000" algn="tl">
                    <a:srgbClr val="C0C0C0"/>
                  </a:outerShdw>
                </a:effectLst>
                <a:latin typeface="標楷體" pitchFamily="65" charset="-120"/>
                <a:ea typeface="標楷體" pitchFamily="65" charset="-120"/>
              </a:rPr>
              <a:t>解約</a:t>
            </a:r>
            <a:r>
              <a:rPr lang="en-US" altLang="zh-TW" sz="2000" b="1" dirty="0" smtClean="0">
                <a:solidFill>
                  <a:srgbClr val="1074CE"/>
                </a:solidFill>
                <a:effectLst>
                  <a:outerShdw blurRad="38100" dist="38100" dir="2700000" algn="tl">
                    <a:srgbClr val="C0C0C0"/>
                  </a:outerShdw>
                </a:effectLst>
                <a:latin typeface="標楷體" pitchFamily="65" charset="-120"/>
                <a:ea typeface="標楷體" pitchFamily="65" charset="-120"/>
              </a:rPr>
              <a:t>791490</a:t>
            </a:r>
            <a:endParaRPr lang="en-US" altLang="zh-TW" sz="20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sp>
        <p:nvSpPr>
          <p:cNvPr id="17" name="Text Box 14"/>
          <p:cNvSpPr txBox="1">
            <a:spLocks noChangeArrowheads="1"/>
          </p:cNvSpPr>
          <p:nvPr/>
        </p:nvSpPr>
        <p:spPr bwMode="auto">
          <a:xfrm>
            <a:off x="8062912" y="3645024"/>
            <a:ext cx="1081088" cy="40011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en-US" altLang="zh-TW" sz="2000" b="1" dirty="0" smtClean="0">
                <a:solidFill>
                  <a:srgbClr val="1074CE"/>
                </a:solidFill>
                <a:effectLst>
                  <a:outerShdw blurRad="38100" dist="38100" dir="2700000" algn="tl">
                    <a:srgbClr val="C0C0C0"/>
                  </a:outerShdw>
                </a:effectLst>
                <a:latin typeface="標楷體" pitchFamily="65" charset="-120"/>
                <a:ea typeface="標楷體" pitchFamily="65" charset="-120"/>
              </a:rPr>
              <a:t>+36930</a:t>
            </a:r>
            <a:endParaRPr lang="en-US" altLang="zh-TW" sz="20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sp>
        <p:nvSpPr>
          <p:cNvPr id="18" name="Text Box 14"/>
          <p:cNvSpPr txBox="1">
            <a:spLocks noChangeArrowheads="1"/>
          </p:cNvSpPr>
          <p:nvPr/>
        </p:nvSpPr>
        <p:spPr bwMode="auto">
          <a:xfrm>
            <a:off x="8062912" y="4653136"/>
            <a:ext cx="1081088" cy="40011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p>
            <a:pPr>
              <a:spcBef>
                <a:spcPct val="50000"/>
              </a:spcBef>
              <a:defRPr/>
            </a:pPr>
            <a:r>
              <a:rPr lang="en-US" altLang="zh-TW" sz="2000" b="1" dirty="0" smtClean="0">
                <a:solidFill>
                  <a:srgbClr val="1074CE"/>
                </a:solidFill>
                <a:effectLst>
                  <a:outerShdw blurRad="38100" dist="38100" dir="2700000" algn="tl">
                    <a:srgbClr val="C0C0C0"/>
                  </a:outerShdw>
                </a:effectLst>
                <a:latin typeface="標楷體" pitchFamily="65" charset="-120"/>
                <a:ea typeface="標楷體" pitchFamily="65" charset="-120"/>
              </a:rPr>
              <a:t>+41370</a:t>
            </a:r>
            <a:endParaRPr lang="en-US" altLang="zh-TW" sz="20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grpSp>
        <p:nvGrpSpPr>
          <p:cNvPr id="9" name="Group 16"/>
          <p:cNvGrpSpPr>
            <a:grpSpLocks/>
          </p:cNvGrpSpPr>
          <p:nvPr/>
        </p:nvGrpSpPr>
        <p:grpSpPr bwMode="auto">
          <a:xfrm>
            <a:off x="6948264" y="4084638"/>
            <a:ext cx="863600" cy="2773362"/>
            <a:chOff x="476" y="2432"/>
            <a:chExt cx="544" cy="1747"/>
          </a:xfrm>
        </p:grpSpPr>
        <p:grpSp>
          <p:nvGrpSpPr>
            <p:cNvPr id="10" name="Group 17"/>
            <p:cNvGrpSpPr>
              <a:grpSpLocks/>
            </p:cNvGrpSpPr>
            <p:nvPr/>
          </p:nvGrpSpPr>
          <p:grpSpPr bwMode="auto">
            <a:xfrm>
              <a:off x="517" y="2432"/>
              <a:ext cx="427" cy="1679"/>
              <a:chOff x="517" y="2432"/>
              <a:chExt cx="427" cy="1679"/>
            </a:xfrm>
          </p:grpSpPr>
          <p:sp>
            <p:nvSpPr>
              <p:cNvPr id="19" name="Line 18"/>
              <p:cNvSpPr>
                <a:spLocks noChangeShapeType="1"/>
              </p:cNvSpPr>
              <p:nvPr/>
            </p:nvSpPr>
            <p:spPr bwMode="auto">
              <a:xfrm>
                <a:off x="703" y="2432"/>
                <a:ext cx="0" cy="1587"/>
              </a:xfrm>
              <a:prstGeom prst="line">
                <a:avLst/>
              </a:prstGeom>
              <a:noFill/>
              <a:ln w="38100">
                <a:solidFill>
                  <a:schemeClr val="tx1"/>
                </a:solidFill>
                <a:round/>
                <a:headEnd/>
                <a:tailEnd type="triangle" w="med" len="med"/>
              </a:ln>
            </p:spPr>
            <p:txBody>
              <a:bodyPr/>
              <a:lstStyle/>
              <a:p>
                <a:endParaRPr lang="zh-TW" altLang="en-US"/>
              </a:p>
            </p:txBody>
          </p:sp>
          <p:sp>
            <p:nvSpPr>
              <p:cNvPr id="20" name="Text Box 19"/>
              <p:cNvSpPr txBox="1">
                <a:spLocks noChangeArrowheads="1"/>
              </p:cNvSpPr>
              <p:nvPr/>
            </p:nvSpPr>
            <p:spPr bwMode="auto">
              <a:xfrm>
                <a:off x="517" y="2478"/>
                <a:ext cx="427" cy="1633"/>
              </a:xfrm>
              <a:prstGeom prst="rect">
                <a:avLst/>
              </a:prstGeom>
              <a:noFill/>
              <a:ln w="9525">
                <a:noFill/>
                <a:miter lim="800000"/>
                <a:headEnd/>
                <a:tailEnd/>
              </a:ln>
              <a:effectLst/>
            </p:spPr>
            <p:txBody>
              <a:bodyPr vert="eaVert">
                <a:spAutoFit/>
              </a:bodyPr>
              <a:lstStyle/>
              <a:p>
                <a:pPr>
                  <a:spcBef>
                    <a:spcPct val="50000"/>
                  </a:spcBef>
                  <a:defRPr/>
                </a:pPr>
                <a:r>
                  <a:rPr lang="zh-TW" altLang="en-US" sz="3200" b="1" dirty="0">
                    <a:solidFill>
                      <a:srgbClr val="F20253"/>
                    </a:solidFill>
                    <a:effectLst>
                      <a:outerShdw blurRad="38100" dist="38100" dir="2700000" algn="tl">
                        <a:srgbClr val="C0C0C0"/>
                      </a:outerShdw>
                    </a:effectLst>
                    <a:latin typeface="標楷體" pitchFamily="65" charset="-120"/>
                    <a:ea typeface="標楷體" pitchFamily="65" charset="-120"/>
                  </a:rPr>
                  <a:t>複 利 滾 存</a:t>
                </a:r>
              </a:p>
            </p:txBody>
          </p:sp>
        </p:grpSp>
        <p:sp>
          <p:nvSpPr>
            <p:cNvPr id="11" name="Text Box 20"/>
            <p:cNvSpPr txBox="1">
              <a:spLocks noChangeArrowheads="1"/>
            </p:cNvSpPr>
            <p:nvPr/>
          </p:nvSpPr>
          <p:spPr bwMode="auto">
            <a:xfrm>
              <a:off x="476" y="3929"/>
              <a:ext cx="544" cy="250"/>
            </a:xfrm>
            <a:prstGeom prst="rect">
              <a:avLst/>
            </a:prstGeom>
            <a:noFill/>
            <a:ln w="9525">
              <a:noFill/>
              <a:miter lim="800000"/>
              <a:headEnd/>
              <a:tailEnd/>
            </a:ln>
            <a:effectLst/>
          </p:spPr>
          <p:txBody>
            <a:bodyPr>
              <a:spAutoFit/>
            </a:bodyPr>
            <a:lstStyle/>
            <a:p>
              <a:pPr>
                <a:spcBef>
                  <a:spcPct val="50000"/>
                </a:spcBef>
                <a:defRPr/>
              </a:pPr>
              <a:r>
                <a:rPr lang="en-US" altLang="zh-TW" sz="2000" b="1" dirty="0" smtClean="0">
                  <a:solidFill>
                    <a:srgbClr val="F20253"/>
                  </a:solidFill>
                  <a:effectLst>
                    <a:outerShdw blurRad="38100" dist="38100" dir="2700000" algn="tl">
                      <a:srgbClr val="C0C0C0"/>
                    </a:outerShdw>
                  </a:effectLst>
                  <a:latin typeface="標楷體" pitchFamily="65" charset="-120"/>
                  <a:ea typeface="標楷體" pitchFamily="65" charset="-120"/>
                </a:rPr>
                <a:t>3.6%</a:t>
              </a:r>
              <a:endParaRPr lang="en-US" altLang="zh-TW" sz="2000" b="1" dirty="0">
                <a:solidFill>
                  <a:srgbClr val="F20253"/>
                </a:solidFill>
                <a:effectLst>
                  <a:outerShdw blurRad="38100" dist="38100" dir="2700000" algn="tl">
                    <a:srgbClr val="C0C0C0"/>
                  </a:outerShdw>
                </a:effectLst>
                <a:latin typeface="標楷體" pitchFamily="65" charset="-120"/>
                <a:ea typeface="標楷體" pitchFamily="65" charset="-120"/>
              </a:endParaRPr>
            </a:p>
          </p:txBody>
        </p:sp>
      </p:grpSp>
    </p:spTree>
    <p:custDataLst>
      <p:tags r:id="rId1"/>
    </p:custDataLst>
    <p:extLst>
      <p:ext uri="{BB962C8B-B14F-4D97-AF65-F5344CB8AC3E}">
        <p14:creationId xmlns:p14="http://schemas.microsoft.com/office/powerpoint/2010/main" val="3595914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Bottom)">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lide(fromBottom)">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lide(fromBottom)">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Bottom)">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p:cNvSpPr>
          <p:nvPr/>
        </p:nvSpPr>
        <p:spPr bwMode="auto">
          <a:xfrm>
            <a:off x="0" y="0"/>
            <a:ext cx="7740650" cy="857250"/>
          </a:xfrm>
          <a:prstGeom prst="rect">
            <a:avLst/>
          </a:prstGeom>
          <a:noFill/>
          <a:ln w="9525">
            <a:noFill/>
            <a:miter lim="800000"/>
            <a:headEnd/>
            <a:tailEnd/>
          </a:ln>
        </p:spPr>
        <p:txBody>
          <a:bodyPr anchor="ctr"/>
          <a:lstStyle/>
          <a:p>
            <a:pPr eaLnBrk="0" hangingPunct="0">
              <a:defRPr/>
            </a:pPr>
            <a:r>
              <a:rPr kumimoji="0" lang="fr-FR" altLang="zh-TW" sz="7200" b="1" dirty="0">
                <a:solidFill>
                  <a:srgbClr val="1074CE"/>
                </a:solidFill>
                <a:effectLst>
                  <a:outerShdw blurRad="38100" dist="38100" dir="2700000" algn="tl">
                    <a:srgbClr val="C0C0C0"/>
                  </a:outerShdw>
                </a:effectLst>
                <a:latin typeface="標楷體" pitchFamily="65" charset="-120"/>
                <a:ea typeface="標楷體" pitchFamily="65" charset="-120"/>
              </a:rPr>
              <a:t> CLOSE </a:t>
            </a:r>
            <a:r>
              <a:rPr kumimoji="0" lang="zh-TW" altLang="fr-FR" sz="7200" b="1" dirty="0">
                <a:solidFill>
                  <a:srgbClr val="1074CE"/>
                </a:solidFill>
                <a:effectLst>
                  <a:outerShdw blurRad="38100" dist="38100" dir="2700000" algn="tl">
                    <a:srgbClr val="C0C0C0"/>
                  </a:outerShdw>
                </a:effectLst>
                <a:latin typeface="標楷體" pitchFamily="65" charset="-120"/>
                <a:ea typeface="標楷體" pitchFamily="65" charset="-120"/>
              </a:rPr>
              <a:t>關鍵話語</a:t>
            </a:r>
          </a:p>
        </p:txBody>
      </p:sp>
      <p:sp>
        <p:nvSpPr>
          <p:cNvPr id="52229" name="Rectangle 4"/>
          <p:cNvSpPr>
            <a:spLocks noChangeArrowheads="1"/>
          </p:cNvSpPr>
          <p:nvPr/>
        </p:nvSpPr>
        <p:spPr bwMode="auto">
          <a:xfrm>
            <a:off x="971550" y="1268413"/>
            <a:ext cx="7489825" cy="1739900"/>
          </a:xfrm>
          <a:prstGeom prst="rect">
            <a:avLst/>
          </a:prstGeom>
          <a:noFill/>
          <a:ln w="9525">
            <a:noFill/>
            <a:miter lim="800000"/>
            <a:headEnd/>
            <a:tailEnd/>
          </a:ln>
        </p:spPr>
        <p:txBody>
          <a:bodyPr>
            <a:spAutoFit/>
          </a:bodyPr>
          <a:lstStyle/>
          <a:p>
            <a:r>
              <a:rPr lang="zh-TW" altLang="en-US" sz="3600" dirty="0">
                <a:latin typeface="標楷體" pitchFamily="65" charset="-120"/>
                <a:ea typeface="標楷體" pitchFamily="65" charset="-120"/>
                <a:sym typeface="Wingdings 2" pitchFamily="18" charset="2"/>
              </a:rPr>
              <a:t></a:t>
            </a:r>
            <a:r>
              <a:rPr lang="zh-TW" altLang="zh-TW" sz="3600" dirty="0">
                <a:latin typeface="標楷體" pitchFamily="65" charset="-120"/>
                <a:ea typeface="標楷體" pitchFamily="65" charset="-120"/>
              </a:rPr>
              <a:t>外幣真的是多元資產中相對穩定的  </a:t>
            </a:r>
            <a:r>
              <a:rPr lang="zh-TW" altLang="en-US" sz="3600" dirty="0">
                <a:latin typeface="標楷體" pitchFamily="65" charset="-120"/>
                <a:ea typeface="標楷體" pitchFamily="65" charset="-120"/>
              </a:rPr>
              <a:t/>
            </a:r>
            <a:br>
              <a:rPr lang="zh-TW" altLang="en-US" sz="3600" dirty="0">
                <a:latin typeface="標楷體" pitchFamily="65" charset="-120"/>
                <a:ea typeface="標楷體" pitchFamily="65" charset="-120"/>
              </a:rPr>
            </a:br>
            <a:r>
              <a:rPr lang="zh-TW" altLang="zh-TW" sz="3600" dirty="0">
                <a:latin typeface="標楷體" pitchFamily="65" charset="-120"/>
                <a:ea typeface="標楷體" pitchFamily="65" charset="-120"/>
              </a:rPr>
              <a:t>理財工具，</a:t>
            </a:r>
            <a:r>
              <a:rPr lang="zh-TW" altLang="en-US" sz="3600" dirty="0">
                <a:latin typeface="標楷體" pitchFamily="65" charset="-120"/>
                <a:ea typeface="標楷體" pitchFamily="65" charset="-120"/>
              </a:rPr>
              <a:t>不知道聽完後你比較偏</a:t>
            </a:r>
            <a:br>
              <a:rPr lang="zh-TW" altLang="en-US" sz="3600" dirty="0">
                <a:latin typeface="標楷體" pitchFamily="65" charset="-120"/>
                <a:ea typeface="標楷體" pitchFamily="65" charset="-120"/>
              </a:rPr>
            </a:br>
            <a:r>
              <a:rPr lang="zh-TW" altLang="en-US" sz="3600" dirty="0">
                <a:latin typeface="標楷體" pitchFamily="65" charset="-120"/>
                <a:ea typeface="標楷體" pitchFamily="65" charset="-120"/>
              </a:rPr>
              <a:t>好美金還是澳幣作為資產的配置呢</a:t>
            </a:r>
            <a:r>
              <a:rPr lang="en-US" altLang="zh-TW" sz="3600" dirty="0">
                <a:latin typeface="標楷體" pitchFamily="65" charset="-120"/>
                <a:ea typeface="標楷體" pitchFamily="65" charset="-120"/>
              </a:rPr>
              <a:t>?</a:t>
            </a:r>
          </a:p>
        </p:txBody>
      </p:sp>
      <p:sp>
        <p:nvSpPr>
          <p:cNvPr id="52230" name="Rectangle 4"/>
          <p:cNvSpPr>
            <a:spLocks noChangeArrowheads="1"/>
          </p:cNvSpPr>
          <p:nvPr/>
        </p:nvSpPr>
        <p:spPr bwMode="auto">
          <a:xfrm>
            <a:off x="971550" y="3284538"/>
            <a:ext cx="7489825" cy="2838450"/>
          </a:xfrm>
          <a:prstGeom prst="rect">
            <a:avLst/>
          </a:prstGeom>
          <a:noFill/>
          <a:ln w="9525">
            <a:noFill/>
            <a:miter lim="800000"/>
            <a:headEnd/>
            <a:tailEnd/>
          </a:ln>
        </p:spPr>
        <p:txBody>
          <a:bodyPr>
            <a:spAutoFit/>
          </a:bodyPr>
          <a:lstStyle/>
          <a:p>
            <a:r>
              <a:rPr lang="zh-TW" altLang="zh-TW" sz="3600">
                <a:latin typeface="標楷體" pitchFamily="65" charset="-120"/>
                <a:ea typeface="標楷體" pitchFamily="65" charset="-120"/>
                <a:sym typeface="Wingdings 2" pitchFamily="18" charset="2"/>
              </a:rPr>
              <a:t></a:t>
            </a:r>
            <a:r>
              <a:rPr lang="zh-TW" altLang="zh-TW" sz="3600">
                <a:latin typeface="標楷體" pitchFamily="65" charset="-120"/>
                <a:ea typeface="標楷體" pitchFamily="65" charset="-120"/>
              </a:rPr>
              <a:t>宣告利率每個月都會做調整，預定利率也因為台灣不斷降息的關係也會有所調降，不如我們現在先讓它生效把握住現在的利率，匯價的部份我們再慢慢布局，好吧?</a:t>
            </a:r>
            <a:endParaRPr lang="en-US" altLang="zh-TW" sz="3600">
              <a:latin typeface="標楷體" pitchFamily="65" charset="-120"/>
              <a:ea typeface="標楷體" pitchFamily="65" charset="-12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slide(fromBottom)">
                                      <p:cBhvr>
                                        <p:cTn id="7" dur="500"/>
                                        <p:tgtEl>
                                          <p:spTgt spid="5222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2230"/>
                                        </p:tgtEl>
                                        <p:attrNameLst>
                                          <p:attrName>style.visibility</p:attrName>
                                        </p:attrNameLst>
                                      </p:cBhvr>
                                      <p:to>
                                        <p:strVal val="visible"/>
                                      </p:to>
                                    </p:set>
                                    <p:animEffect transition="in" filter="slide(fromBottom)">
                                      <p:cBhvr>
                                        <p:cTn id="12"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P spid="5223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p:cNvSpPr>
          <p:nvPr/>
        </p:nvSpPr>
        <p:spPr bwMode="auto">
          <a:xfrm>
            <a:off x="0" y="0"/>
            <a:ext cx="9144000" cy="857250"/>
          </a:xfrm>
          <a:prstGeom prst="rect">
            <a:avLst/>
          </a:prstGeom>
          <a:noFill/>
          <a:ln w="9525">
            <a:noFill/>
            <a:miter lim="800000"/>
            <a:headEnd/>
            <a:tailEnd/>
          </a:ln>
        </p:spPr>
        <p:txBody>
          <a:bodyPr anchor="ctr"/>
          <a:lstStyle/>
          <a:p>
            <a:pPr eaLnBrk="0" hangingPunct="0">
              <a:defRPr/>
            </a:pPr>
            <a:r>
              <a:rPr kumimoji="0" lang="fr-FR" altLang="zh-TW" sz="7200" b="1" dirty="0">
                <a:solidFill>
                  <a:srgbClr val="1074CE"/>
                </a:solidFill>
                <a:effectLst>
                  <a:outerShdw blurRad="38100" dist="38100" dir="2700000" algn="tl">
                    <a:srgbClr val="C0C0C0"/>
                  </a:outerShdw>
                </a:effectLst>
                <a:latin typeface="標楷體" pitchFamily="65" charset="-120"/>
                <a:ea typeface="標楷體" pitchFamily="65" charset="-120"/>
              </a:rPr>
              <a:t> </a:t>
            </a:r>
            <a:r>
              <a:rPr kumimoji="0"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rPr>
              <a:t>擁有美金七大理由</a:t>
            </a:r>
            <a:endParaRPr kumimoji="0" lang="zh-TW" altLang="fr-FR" sz="72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sp>
        <p:nvSpPr>
          <p:cNvPr id="3" name="文字方塊 2"/>
          <p:cNvSpPr txBox="1"/>
          <p:nvPr/>
        </p:nvSpPr>
        <p:spPr>
          <a:xfrm>
            <a:off x="683568" y="1052736"/>
            <a:ext cx="7992888" cy="646331"/>
          </a:xfrm>
          <a:prstGeom prst="rect">
            <a:avLst/>
          </a:prstGeom>
          <a:noFill/>
        </p:spPr>
        <p:txBody>
          <a:bodyPr wrap="square" rtlCol="0">
            <a:spAutoFit/>
          </a:bodyPr>
          <a:lstStyle/>
          <a:p>
            <a:r>
              <a:rPr lang="en-US" altLang="zh-TW" sz="3600" dirty="0">
                <a:latin typeface="標楷體" pitchFamily="65" charset="-120"/>
                <a:ea typeface="標楷體" pitchFamily="65" charset="-120"/>
              </a:rPr>
              <a:t>1.</a:t>
            </a:r>
            <a:r>
              <a:rPr lang="zh-TW" altLang="en-US" sz="3600" dirty="0">
                <a:solidFill>
                  <a:schemeClr val="accent6">
                    <a:lumMod val="40000"/>
                    <a:lumOff val="60000"/>
                  </a:schemeClr>
                </a:solidFill>
                <a:latin typeface="標楷體" pitchFamily="65" charset="-120"/>
                <a:ea typeface="標楷體" pitchFamily="65" charset="-120"/>
              </a:rPr>
              <a:t>貿易需求</a:t>
            </a:r>
            <a:r>
              <a:rPr lang="en-US" altLang="zh-TW" sz="3600" dirty="0">
                <a:latin typeface="標楷體" pitchFamily="65" charset="-120"/>
                <a:ea typeface="標楷體" pitchFamily="65" charset="-120"/>
              </a:rPr>
              <a:t>:</a:t>
            </a:r>
            <a:r>
              <a:rPr lang="zh-TW" altLang="en-US" sz="3600" dirty="0">
                <a:latin typeface="標楷體" pitchFamily="65" charset="-120"/>
                <a:ea typeface="標楷體" pitchFamily="65" charset="-120"/>
              </a:rPr>
              <a:t>全球美金貿易使用率最高</a:t>
            </a:r>
          </a:p>
        </p:txBody>
      </p:sp>
      <p:sp>
        <p:nvSpPr>
          <p:cNvPr id="7" name="文字方塊 6"/>
          <p:cNvSpPr txBox="1"/>
          <p:nvPr/>
        </p:nvSpPr>
        <p:spPr>
          <a:xfrm>
            <a:off x="683568" y="1772816"/>
            <a:ext cx="7992888" cy="1200329"/>
          </a:xfrm>
          <a:prstGeom prst="rect">
            <a:avLst/>
          </a:prstGeom>
          <a:noFill/>
        </p:spPr>
        <p:txBody>
          <a:bodyPr wrap="square" rtlCol="0">
            <a:spAutoFit/>
          </a:bodyPr>
          <a:lstStyle/>
          <a:p>
            <a:r>
              <a:rPr lang="en-US" altLang="zh-TW" sz="3600" dirty="0">
                <a:latin typeface="標楷體" pitchFamily="65" charset="-120"/>
                <a:ea typeface="標楷體" pitchFamily="65" charset="-120"/>
              </a:rPr>
              <a:t>2.</a:t>
            </a:r>
            <a:r>
              <a:rPr lang="zh-TW" altLang="en-US" sz="3600" dirty="0">
                <a:solidFill>
                  <a:srgbClr val="FF8080"/>
                </a:solidFill>
                <a:latin typeface="標楷體" pitchFamily="65" charset="-120"/>
                <a:ea typeface="標楷體" pitchFamily="65" charset="-120"/>
              </a:rPr>
              <a:t>外匯儲蓄性</a:t>
            </a:r>
            <a:r>
              <a:rPr lang="zh-TW" altLang="en-US" sz="3600" dirty="0">
                <a:latin typeface="標楷體" pitchFamily="65" charset="-120"/>
                <a:ea typeface="標楷體" pitchFamily="65" charset="-120"/>
              </a:rPr>
              <a:t>：美金是各國央行用來做儲蓄的主要</a:t>
            </a:r>
            <a:r>
              <a:rPr lang="zh-TW" altLang="en-US" sz="3600" dirty="0" smtClean="0">
                <a:latin typeface="標楷體" pitchFamily="65" charset="-120"/>
                <a:ea typeface="標楷體" pitchFamily="65" charset="-120"/>
              </a:rPr>
              <a:t>貨幣</a:t>
            </a:r>
            <a:endParaRPr lang="zh-TW" altLang="en-US" sz="3600" dirty="0">
              <a:latin typeface="標楷體" pitchFamily="65" charset="-120"/>
              <a:ea typeface="標楷體" pitchFamily="65" charset="-120"/>
            </a:endParaRPr>
          </a:p>
        </p:txBody>
      </p:sp>
      <p:sp>
        <p:nvSpPr>
          <p:cNvPr id="8" name="文字方塊 7"/>
          <p:cNvSpPr txBox="1"/>
          <p:nvPr/>
        </p:nvSpPr>
        <p:spPr>
          <a:xfrm>
            <a:off x="683568" y="2996952"/>
            <a:ext cx="7992888" cy="1754327"/>
          </a:xfrm>
          <a:prstGeom prst="rect">
            <a:avLst/>
          </a:prstGeom>
          <a:noFill/>
        </p:spPr>
        <p:txBody>
          <a:bodyPr wrap="square" rtlCol="0">
            <a:spAutoFit/>
          </a:bodyPr>
          <a:lstStyle/>
          <a:p>
            <a:r>
              <a:rPr lang="en-US" altLang="zh-TW" sz="3600" dirty="0">
                <a:latin typeface="標楷體" pitchFamily="65" charset="-120"/>
                <a:ea typeface="標楷體" pitchFamily="65" charset="-120"/>
              </a:rPr>
              <a:t>3.</a:t>
            </a:r>
            <a:r>
              <a:rPr lang="zh-TW" altLang="en-US" sz="3600" dirty="0">
                <a:solidFill>
                  <a:srgbClr val="FF8080"/>
                </a:solidFill>
                <a:latin typeface="標楷體" pitchFamily="65" charset="-120"/>
                <a:ea typeface="標楷體" pitchFamily="65" charset="-120"/>
              </a:rPr>
              <a:t>避險性需求</a:t>
            </a:r>
            <a:r>
              <a:rPr lang="zh-TW" altLang="en-US" sz="3600" dirty="0">
                <a:latin typeface="標楷體" pitchFamily="65" charset="-120"/>
                <a:ea typeface="標楷體" pitchFamily="65" charset="-120"/>
              </a:rPr>
              <a:t>：美金與全球非美貨幣成反向關係，擁有美金相對的也是</a:t>
            </a:r>
            <a:r>
              <a:rPr lang="zh-TW" altLang="en-US" sz="3600" dirty="0" smtClean="0">
                <a:latin typeface="標楷體" pitchFamily="65" charset="-120"/>
                <a:ea typeface="標楷體" pitchFamily="65" charset="-120"/>
              </a:rPr>
              <a:t>保護自身本國貨幣資產</a:t>
            </a:r>
            <a:endParaRPr lang="zh-TW" altLang="en-US" sz="3600" dirty="0">
              <a:latin typeface="標楷體" pitchFamily="65" charset="-120"/>
              <a:ea typeface="標楷體" pitchFamily="65" charset="-120"/>
            </a:endParaRPr>
          </a:p>
        </p:txBody>
      </p:sp>
      <p:sp>
        <p:nvSpPr>
          <p:cNvPr id="9" name="文字方塊 8"/>
          <p:cNvSpPr txBox="1"/>
          <p:nvPr/>
        </p:nvSpPr>
        <p:spPr>
          <a:xfrm>
            <a:off x="683568" y="4797152"/>
            <a:ext cx="7992888" cy="2308324"/>
          </a:xfrm>
          <a:prstGeom prst="rect">
            <a:avLst/>
          </a:prstGeom>
          <a:noFill/>
        </p:spPr>
        <p:txBody>
          <a:bodyPr wrap="square" rtlCol="0">
            <a:spAutoFit/>
          </a:bodyPr>
          <a:lstStyle/>
          <a:p>
            <a:r>
              <a:rPr lang="en-US" altLang="zh-TW" sz="3600" dirty="0">
                <a:latin typeface="標楷體" pitchFamily="65" charset="-120"/>
                <a:ea typeface="標楷體" pitchFamily="65" charset="-120"/>
              </a:rPr>
              <a:t>4.</a:t>
            </a:r>
            <a:r>
              <a:rPr lang="zh-TW" altLang="en-US" sz="3600" dirty="0">
                <a:solidFill>
                  <a:srgbClr val="FF8080"/>
                </a:solidFill>
                <a:latin typeface="標楷體" pitchFamily="65" charset="-120"/>
                <a:ea typeface="標楷體" pitchFamily="65" charset="-120"/>
              </a:rPr>
              <a:t>美國人口結構健康</a:t>
            </a:r>
            <a:r>
              <a:rPr lang="zh-TW" altLang="en-US" sz="3600" dirty="0">
                <a:latin typeface="標楷體" pitchFamily="65" charset="-120"/>
                <a:ea typeface="標楷體" pitchFamily="65" charset="-120"/>
              </a:rPr>
              <a:t>：健康的人口結構未來也會為美國帶來正向的經濟成長，貨幣轉強可能性較高</a:t>
            </a:r>
          </a:p>
          <a:p>
            <a:endParaRPr lang="zh-TW" altLang="en-US" sz="3600" dirty="0">
              <a:latin typeface="標楷體" pitchFamily="65" charset="-120"/>
              <a:ea typeface="標楷體" pitchFamily="65" charset="-120"/>
            </a:endParaRPr>
          </a:p>
        </p:txBody>
      </p:sp>
    </p:spTree>
    <p:custDataLst>
      <p:tags r:id="rId1"/>
    </p:custDataLst>
    <p:extLst>
      <p:ext uri="{BB962C8B-B14F-4D97-AF65-F5344CB8AC3E}">
        <p14:creationId xmlns:p14="http://schemas.microsoft.com/office/powerpoint/2010/main" val="174754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827584" y="188640"/>
            <a:ext cx="7489825" cy="2308324"/>
          </a:xfrm>
          <a:prstGeom prst="rect">
            <a:avLst/>
          </a:prstGeom>
          <a:noFill/>
          <a:ln w="9525">
            <a:noFill/>
            <a:miter lim="800000"/>
            <a:headEnd/>
            <a:tailEnd/>
          </a:ln>
        </p:spPr>
        <p:txBody>
          <a:bodyPr>
            <a:spAutoFit/>
          </a:bodyPr>
          <a:lstStyle/>
          <a:p>
            <a:r>
              <a:rPr lang="en-US" altLang="zh-TW" sz="3600" dirty="0" smtClean="0">
                <a:latin typeface="標楷體" pitchFamily="65" charset="-120"/>
                <a:ea typeface="標楷體" pitchFamily="65" charset="-120"/>
              </a:rPr>
              <a:t>5.</a:t>
            </a:r>
            <a:r>
              <a:rPr lang="zh-TW" altLang="en-US" sz="3600" dirty="0" smtClean="0">
                <a:solidFill>
                  <a:srgbClr val="FF8080"/>
                </a:solidFill>
                <a:latin typeface="標楷體" pitchFamily="65" charset="-120"/>
                <a:ea typeface="標楷體" pitchFamily="65" charset="-120"/>
              </a:rPr>
              <a:t>軍事</a:t>
            </a:r>
            <a:r>
              <a:rPr lang="zh-TW" altLang="en-US" sz="3600" dirty="0">
                <a:solidFill>
                  <a:srgbClr val="FF8080"/>
                </a:solidFill>
                <a:latin typeface="標楷體" pitchFamily="65" charset="-120"/>
                <a:ea typeface="標楷體" pitchFamily="65" charset="-120"/>
              </a:rPr>
              <a:t>力量全球第一</a:t>
            </a:r>
            <a:r>
              <a:rPr lang="zh-TW" altLang="en-US" sz="3600" dirty="0">
                <a:latin typeface="標楷體" pitchFamily="65" charset="-120"/>
                <a:ea typeface="標楷體" pitchFamily="65" charset="-120"/>
              </a:rPr>
              <a:t>：國力的強大可以看出一個國家未來的發展性，軍力最強的美國必定不會讓自己的貨幣弱勢太</a:t>
            </a:r>
            <a:r>
              <a:rPr lang="zh-TW" altLang="en-US" sz="3600" dirty="0" smtClean="0">
                <a:latin typeface="標楷體" pitchFamily="65" charset="-120"/>
                <a:ea typeface="標楷體" pitchFamily="65" charset="-120"/>
              </a:rPr>
              <a:t>久</a:t>
            </a:r>
            <a:endParaRPr lang="zh-TW" altLang="en-US" sz="3600" dirty="0">
              <a:latin typeface="標楷體" pitchFamily="65" charset="-120"/>
              <a:ea typeface="標楷體" pitchFamily="65" charset="-120"/>
            </a:endParaRPr>
          </a:p>
        </p:txBody>
      </p:sp>
      <p:sp>
        <p:nvSpPr>
          <p:cNvPr id="4" name="文字方塊 3"/>
          <p:cNvSpPr txBox="1"/>
          <p:nvPr/>
        </p:nvSpPr>
        <p:spPr>
          <a:xfrm>
            <a:off x="827584" y="2564904"/>
            <a:ext cx="7488832" cy="1969770"/>
          </a:xfrm>
          <a:prstGeom prst="rect">
            <a:avLst/>
          </a:prstGeom>
          <a:noFill/>
        </p:spPr>
        <p:txBody>
          <a:bodyPr wrap="square" rtlCol="0">
            <a:spAutoFit/>
          </a:bodyPr>
          <a:lstStyle/>
          <a:p>
            <a:r>
              <a:rPr lang="en-US" altLang="zh-TW" sz="3600" dirty="0">
                <a:latin typeface="標楷體" pitchFamily="65" charset="-120"/>
                <a:ea typeface="標楷體" pitchFamily="65" charset="-120"/>
              </a:rPr>
              <a:t>6</a:t>
            </a:r>
            <a:r>
              <a:rPr lang="en-US" altLang="zh-TW" sz="3600" dirty="0" smtClean="0">
                <a:latin typeface="標楷體" pitchFamily="65" charset="-120"/>
                <a:ea typeface="標楷體" pitchFamily="65" charset="-120"/>
              </a:rPr>
              <a:t>.</a:t>
            </a:r>
            <a:r>
              <a:rPr lang="zh-TW" altLang="en-US" sz="3600" dirty="0" smtClean="0">
                <a:solidFill>
                  <a:srgbClr val="FF8080"/>
                </a:solidFill>
                <a:latin typeface="標楷體" pitchFamily="65" charset="-120"/>
                <a:ea typeface="標楷體" pitchFamily="65" charset="-120"/>
              </a:rPr>
              <a:t>石油蘊藏量</a:t>
            </a:r>
            <a:r>
              <a:rPr lang="zh-TW" altLang="en-US" sz="3600" dirty="0">
                <a:solidFill>
                  <a:srgbClr val="FF8080"/>
                </a:solidFill>
                <a:latin typeface="標楷體" pitchFamily="65" charset="-120"/>
                <a:ea typeface="標楷體" pitchFamily="65" charset="-120"/>
              </a:rPr>
              <a:t>全球第一</a:t>
            </a:r>
            <a:r>
              <a:rPr lang="zh-TW" altLang="en-US" sz="3600" dirty="0">
                <a:latin typeface="標楷體" pitchFamily="65" charset="-120"/>
                <a:ea typeface="標楷體" pitchFamily="65" charset="-120"/>
              </a:rPr>
              <a:t>：現在技術有大大的進步表示未來的美國一定可以因為賣石油大大的獲利</a:t>
            </a:r>
          </a:p>
          <a:p>
            <a:endParaRPr kumimoji="1" lang="zh-TW" altLang="en-US" dirty="0"/>
          </a:p>
        </p:txBody>
      </p:sp>
      <p:sp>
        <p:nvSpPr>
          <p:cNvPr id="5" name="文字方塊 4"/>
          <p:cNvSpPr txBox="1"/>
          <p:nvPr/>
        </p:nvSpPr>
        <p:spPr>
          <a:xfrm>
            <a:off x="827584" y="4363297"/>
            <a:ext cx="7992888" cy="2523768"/>
          </a:xfrm>
          <a:prstGeom prst="rect">
            <a:avLst/>
          </a:prstGeom>
          <a:noFill/>
        </p:spPr>
        <p:txBody>
          <a:bodyPr wrap="square" rtlCol="0">
            <a:spAutoFit/>
          </a:bodyPr>
          <a:lstStyle/>
          <a:p>
            <a:r>
              <a:rPr lang="en-US" altLang="zh-TW" sz="3600" dirty="0">
                <a:latin typeface="標楷體" pitchFamily="65" charset="-120"/>
                <a:ea typeface="標楷體" pitchFamily="65" charset="-120"/>
              </a:rPr>
              <a:t>7.</a:t>
            </a:r>
            <a:r>
              <a:rPr lang="zh-TW" altLang="en-US" sz="3600" dirty="0">
                <a:solidFill>
                  <a:srgbClr val="FF8080"/>
                </a:solidFill>
                <a:latin typeface="標楷體" pitchFamily="65" charset="-120"/>
                <a:ea typeface="標楷體" pitchFamily="65" charset="-120"/>
              </a:rPr>
              <a:t>內需導向市場</a:t>
            </a:r>
            <a:r>
              <a:rPr lang="zh-TW" altLang="en-US" sz="3600" dirty="0">
                <a:latin typeface="標楷體" pitchFamily="65" charset="-120"/>
                <a:ea typeface="標楷體" pitchFamily="65" charset="-120"/>
              </a:rPr>
              <a:t>：美國主要是一個內需導向的國家，未來美國主導讓美金回歸強勢的方向是絕對的，所以逢低布局美金一定是投資的上選</a:t>
            </a:r>
            <a:endParaRPr lang="en-US" altLang="zh-TW" sz="3600" dirty="0">
              <a:latin typeface="標楷體" pitchFamily="65" charset="-120"/>
              <a:ea typeface="標楷體" pitchFamily="65" charset="-120"/>
            </a:endParaRPr>
          </a:p>
          <a:p>
            <a:endParaRPr kumimoji="1" lang="zh-TW" altLang="en-US" dirty="0"/>
          </a:p>
        </p:txBody>
      </p:sp>
    </p:spTree>
    <p:custDataLst>
      <p:tags r:id="rId1"/>
    </p:custDataLst>
    <p:extLst>
      <p:ext uri="{BB962C8B-B14F-4D97-AF65-F5344CB8AC3E}">
        <p14:creationId xmlns:p14="http://schemas.microsoft.com/office/powerpoint/2010/main" val="168945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p:cNvSpPr>
          <p:nvPr/>
        </p:nvSpPr>
        <p:spPr bwMode="auto">
          <a:xfrm>
            <a:off x="0" y="0"/>
            <a:ext cx="9144000" cy="857250"/>
          </a:xfrm>
          <a:prstGeom prst="rect">
            <a:avLst/>
          </a:prstGeom>
          <a:noFill/>
          <a:ln w="9525">
            <a:noFill/>
            <a:miter lim="800000"/>
            <a:headEnd/>
            <a:tailEnd/>
          </a:ln>
        </p:spPr>
        <p:txBody>
          <a:bodyPr anchor="ctr"/>
          <a:lstStyle/>
          <a:p>
            <a:pPr eaLnBrk="0" hangingPunct="0">
              <a:defRPr/>
            </a:pPr>
            <a:r>
              <a:rPr kumimoji="0" lang="fr-FR" altLang="zh-TW" sz="7200" b="1" dirty="0">
                <a:solidFill>
                  <a:srgbClr val="1074CE"/>
                </a:solidFill>
                <a:effectLst>
                  <a:outerShdw blurRad="38100" dist="38100" dir="2700000" algn="tl">
                    <a:srgbClr val="C0C0C0"/>
                  </a:outerShdw>
                </a:effectLst>
                <a:latin typeface="標楷體" pitchFamily="65" charset="-120"/>
                <a:ea typeface="標楷體" pitchFamily="65" charset="-120"/>
              </a:rPr>
              <a:t> </a:t>
            </a:r>
            <a:r>
              <a:rPr kumimoji="0"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rPr>
              <a:t>擁有澳幣兩大理由</a:t>
            </a:r>
            <a:endParaRPr kumimoji="0" lang="zh-TW" altLang="fr-FR" sz="72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sp>
        <p:nvSpPr>
          <p:cNvPr id="3" name="文字方塊 2"/>
          <p:cNvSpPr txBox="1"/>
          <p:nvPr/>
        </p:nvSpPr>
        <p:spPr>
          <a:xfrm>
            <a:off x="251520" y="1052736"/>
            <a:ext cx="8604448" cy="646331"/>
          </a:xfrm>
          <a:prstGeom prst="rect">
            <a:avLst/>
          </a:prstGeom>
          <a:noFill/>
        </p:spPr>
        <p:txBody>
          <a:bodyPr wrap="square" rtlCol="0">
            <a:spAutoFit/>
          </a:bodyPr>
          <a:lstStyle/>
          <a:p>
            <a:r>
              <a:rPr kumimoji="0" lang="zh-TW" altLang="en-US" sz="3600" dirty="0">
                <a:solidFill>
                  <a:schemeClr val="tx1"/>
                </a:solidFill>
                <a:effectLst>
                  <a:outerShdw blurRad="38100" dist="38100" dir="2700000" algn="tl">
                    <a:srgbClr val="C0C0C0"/>
                  </a:outerShdw>
                </a:effectLst>
                <a:latin typeface="標楷體" pitchFamily="65" charset="-120"/>
                <a:ea typeface="標楷體" pitchFamily="65" charset="-120"/>
              </a:rPr>
              <a:t>一、</a:t>
            </a:r>
            <a:r>
              <a:rPr kumimoji="0" lang="zh-TW" altLang="en-US" sz="3600" dirty="0" smtClean="0">
                <a:solidFill>
                  <a:schemeClr val="tx1"/>
                </a:solidFill>
                <a:effectLst>
                  <a:outerShdw blurRad="38100" dist="38100" dir="2700000" algn="tl">
                    <a:srgbClr val="C0C0C0"/>
                  </a:outerShdw>
                </a:effectLst>
                <a:latin typeface="標楷體" pitchFamily="65" charset="-120"/>
                <a:ea typeface="標楷體" pitchFamily="65" charset="-120"/>
              </a:rPr>
              <a:t>中長期體質</a:t>
            </a:r>
            <a:r>
              <a:rPr kumimoji="0" lang="zh-TW" altLang="en-US" sz="3600" dirty="0">
                <a:solidFill>
                  <a:schemeClr val="tx1"/>
                </a:solidFill>
                <a:effectLst>
                  <a:outerShdw blurRad="38100" dist="38100" dir="2700000" algn="tl">
                    <a:srgbClr val="C0C0C0"/>
                  </a:outerShdw>
                </a:effectLst>
                <a:latin typeface="標楷體" pitchFamily="65" charset="-120"/>
                <a:ea typeface="標楷體" pitchFamily="65" charset="-120"/>
              </a:rPr>
              <a:t>優異，</a:t>
            </a:r>
            <a:r>
              <a:rPr kumimoji="0" lang="zh-TW" altLang="en-US" sz="3600" dirty="0" smtClean="0">
                <a:solidFill>
                  <a:schemeClr val="tx1"/>
                </a:solidFill>
                <a:effectLst>
                  <a:outerShdw blurRad="38100" dist="38100" dir="2700000" algn="tl">
                    <a:srgbClr val="C0C0C0"/>
                  </a:outerShdw>
                </a:effectLst>
                <a:latin typeface="標楷體" pitchFamily="65" charset="-120"/>
                <a:ea typeface="標楷體" pitchFamily="65" charset="-120"/>
              </a:rPr>
              <a:t>值得買進：</a:t>
            </a:r>
            <a:endParaRPr kumimoji="0" lang="zh-TW" altLang="en-US" sz="3600" dirty="0">
              <a:solidFill>
                <a:schemeClr val="tx1"/>
              </a:solidFill>
              <a:effectLst>
                <a:outerShdw blurRad="38100" dist="38100" dir="2700000" algn="tl">
                  <a:srgbClr val="C0C0C0"/>
                </a:outerShdw>
              </a:effectLst>
              <a:latin typeface="標楷體" pitchFamily="65" charset="-120"/>
              <a:ea typeface="標楷體" pitchFamily="65" charset="-120"/>
            </a:endParaRPr>
          </a:p>
        </p:txBody>
      </p:sp>
      <p:sp>
        <p:nvSpPr>
          <p:cNvPr id="4" name="文字方塊 3"/>
          <p:cNvSpPr txBox="1"/>
          <p:nvPr/>
        </p:nvSpPr>
        <p:spPr>
          <a:xfrm>
            <a:off x="1185304" y="1772816"/>
            <a:ext cx="7956376" cy="1169551"/>
          </a:xfrm>
          <a:prstGeom prst="rect">
            <a:avLst/>
          </a:prstGeom>
          <a:noFill/>
        </p:spPr>
        <p:txBody>
          <a:bodyPr wrap="square" rtlCol="0">
            <a:spAutoFit/>
          </a:bodyPr>
          <a:lstStyle/>
          <a:p>
            <a:r>
              <a:rPr kumimoji="0" lang="en-US" altLang="zh-TW" sz="2800" dirty="0" smtClean="0">
                <a:solidFill>
                  <a:schemeClr val="tx1"/>
                </a:solidFill>
                <a:effectLst>
                  <a:outerShdw blurRad="38100" dist="38100" dir="2700000" algn="tl">
                    <a:srgbClr val="C0C0C0"/>
                  </a:outerShdw>
                </a:effectLst>
                <a:latin typeface="標楷體" pitchFamily="65" charset="-120"/>
                <a:ea typeface="標楷體" pitchFamily="65" charset="-120"/>
              </a:rPr>
              <a:t>a.</a:t>
            </a:r>
            <a:r>
              <a:rPr kumimoji="0" lang="zh-TW" altLang="en-US" sz="2800" dirty="0" smtClean="0">
                <a:solidFill>
                  <a:srgbClr val="FF8080"/>
                </a:solidFill>
                <a:effectLst>
                  <a:outerShdw blurRad="38100" dist="38100" dir="2700000" algn="tl">
                    <a:srgbClr val="C0C0C0"/>
                  </a:outerShdw>
                </a:effectLst>
                <a:latin typeface="標楷體" pitchFamily="65" charset="-120"/>
                <a:ea typeface="標楷體" pitchFamily="65" charset="-120"/>
              </a:rPr>
              <a:t>澳洲是民主樂</a:t>
            </a:r>
            <a:r>
              <a:rPr kumimoji="0" lang="zh-TW" altLang="en-US" sz="2800" dirty="0">
                <a:solidFill>
                  <a:srgbClr val="FF8080"/>
                </a:solidFill>
                <a:effectLst>
                  <a:outerShdw blurRad="38100" dist="38100" dir="2700000" algn="tl">
                    <a:srgbClr val="C0C0C0"/>
                  </a:outerShdw>
                </a:effectLst>
                <a:latin typeface="標楷體" pitchFamily="65" charset="-120"/>
                <a:ea typeface="標楷體" pitchFamily="65" charset="-120"/>
              </a:rPr>
              <a:t>園、和平天堂</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：長期吸引國際資金注入</a:t>
            </a:r>
            <a:r>
              <a:rPr kumimoji="0" lang="zh-TW" altLang="en-US" sz="2800" dirty="0" smtClean="0">
                <a:solidFill>
                  <a:schemeClr val="tx1"/>
                </a:solidFill>
                <a:effectLst>
                  <a:outerShdw blurRad="38100" dist="38100" dir="2700000" algn="tl">
                    <a:srgbClr val="C0C0C0"/>
                  </a:outerShdw>
                </a:effectLst>
                <a:latin typeface="標楷體" pitchFamily="65" charset="-120"/>
                <a:ea typeface="標楷體" pitchFamily="65" charset="-120"/>
              </a:rPr>
              <a:t>投資</a:t>
            </a:r>
            <a:endPar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endParaRPr>
          </a:p>
          <a:p>
            <a:endParaRPr kumimoji="1" lang="zh-TW" altLang="en-US" dirty="0"/>
          </a:p>
        </p:txBody>
      </p:sp>
      <p:sp>
        <p:nvSpPr>
          <p:cNvPr id="5" name="文字方塊 4"/>
          <p:cNvSpPr txBox="1"/>
          <p:nvPr/>
        </p:nvSpPr>
        <p:spPr>
          <a:xfrm>
            <a:off x="1187624" y="2780928"/>
            <a:ext cx="7560840" cy="1384995"/>
          </a:xfrm>
          <a:prstGeom prst="rect">
            <a:avLst/>
          </a:prstGeom>
          <a:noFill/>
        </p:spPr>
        <p:txBody>
          <a:bodyPr wrap="square" rtlCol="0">
            <a:spAutoFit/>
          </a:bodyPr>
          <a:lstStyle/>
          <a:p>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b.</a:t>
            </a:r>
            <a:r>
              <a:rPr kumimoji="0" lang="zh-TW" altLang="en-US" sz="2800" dirty="0">
                <a:solidFill>
                  <a:srgbClr val="FF8080"/>
                </a:solidFill>
                <a:effectLst>
                  <a:outerShdw blurRad="38100" dist="38100" dir="2700000" algn="tl">
                    <a:srgbClr val="C0C0C0"/>
                  </a:outerShdw>
                </a:effectLst>
                <a:latin typeface="標楷體" pitchFamily="65" charset="-120"/>
                <a:ea typeface="標楷體" pitchFamily="65" charset="-120"/>
              </a:rPr>
              <a:t>人口結構優異</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：人口數持續增長、人口結構只有些微少子老年化，此種健康人口結構帶來的優質影響</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 1.</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內需消費穩健</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2.</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政府財政體質堅</a:t>
            </a:r>
            <a:r>
              <a:rPr kumimoji="0" lang="zh-TW" altLang="en-US" sz="2800" dirty="0" smtClean="0">
                <a:solidFill>
                  <a:schemeClr val="tx1"/>
                </a:solidFill>
                <a:effectLst>
                  <a:outerShdw blurRad="38100" dist="38100" dir="2700000" algn="tl">
                    <a:srgbClr val="C0C0C0"/>
                  </a:outerShdw>
                </a:effectLst>
                <a:latin typeface="標楷體" pitchFamily="65" charset="-120"/>
                <a:ea typeface="標楷體" pitchFamily="65" charset="-120"/>
              </a:rPr>
              <a:t>實</a:t>
            </a:r>
            <a:endPar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endParaRPr>
          </a:p>
        </p:txBody>
      </p:sp>
      <p:sp>
        <p:nvSpPr>
          <p:cNvPr id="6" name="文字方塊 5"/>
          <p:cNvSpPr txBox="1"/>
          <p:nvPr/>
        </p:nvSpPr>
        <p:spPr>
          <a:xfrm>
            <a:off x="1187624" y="4365104"/>
            <a:ext cx="8064896" cy="954107"/>
          </a:xfrm>
          <a:prstGeom prst="rect">
            <a:avLst/>
          </a:prstGeom>
          <a:noFill/>
        </p:spPr>
        <p:txBody>
          <a:bodyPr wrap="square" rtlCol="0">
            <a:spAutoFit/>
          </a:bodyPr>
          <a:lstStyle/>
          <a:p>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c.</a:t>
            </a:r>
            <a:r>
              <a:rPr kumimoji="0" lang="zh-TW" altLang="en-US" sz="2800" dirty="0">
                <a:solidFill>
                  <a:srgbClr val="FF8080"/>
                </a:solidFill>
                <a:effectLst>
                  <a:outerShdw blurRad="38100" dist="38100" dir="2700000" algn="tl">
                    <a:srgbClr val="C0C0C0"/>
                  </a:outerShdw>
                </a:effectLst>
                <a:latin typeface="標楷體" pitchFamily="65" charset="-120"/>
                <a:ea typeface="標楷體" pitchFamily="65" charset="-120"/>
              </a:rPr>
              <a:t>原物料豐富</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全球</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200</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多個國家中，澳洲名列全球</a:t>
            </a:r>
            <a:r>
              <a:rPr kumimoji="0" lang="zh-TW" altLang="en-US" sz="2800" dirty="0" smtClean="0">
                <a:solidFill>
                  <a:schemeClr val="tx1"/>
                </a:solidFill>
                <a:effectLst>
                  <a:outerShdw blurRad="38100" dist="38100" dir="2700000" algn="tl">
                    <a:srgbClr val="C0C0C0"/>
                  </a:outerShdw>
                </a:effectLst>
                <a:latin typeface="標楷體" pitchFamily="65" charset="-120"/>
                <a:ea typeface="標楷體" pitchFamily="65" charset="-120"/>
              </a:rPr>
              <a:t>前五大礦產國</a:t>
            </a:r>
            <a:endPar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endParaRPr>
          </a:p>
        </p:txBody>
      </p:sp>
      <p:sp>
        <p:nvSpPr>
          <p:cNvPr id="7" name="文字方塊 6"/>
          <p:cNvSpPr txBox="1"/>
          <p:nvPr/>
        </p:nvSpPr>
        <p:spPr>
          <a:xfrm>
            <a:off x="1187624" y="5517232"/>
            <a:ext cx="7848872" cy="954107"/>
          </a:xfrm>
          <a:prstGeom prst="rect">
            <a:avLst/>
          </a:prstGeom>
          <a:noFill/>
        </p:spPr>
        <p:txBody>
          <a:bodyPr wrap="square" rtlCol="0">
            <a:spAutoFit/>
          </a:bodyPr>
          <a:lstStyle/>
          <a:p>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d.</a:t>
            </a:r>
            <a:r>
              <a:rPr kumimoji="0" lang="zh-TW" altLang="en-US" sz="2800" dirty="0">
                <a:solidFill>
                  <a:srgbClr val="FF8080"/>
                </a:solidFill>
                <a:effectLst>
                  <a:outerShdw blurRad="38100" dist="38100" dir="2700000" algn="tl">
                    <a:srgbClr val="C0C0C0"/>
                  </a:outerShdw>
                </a:effectLst>
                <a:latin typeface="標楷體" pitchFamily="65" charset="-120"/>
                <a:ea typeface="標楷體" pitchFamily="65" charset="-120"/>
              </a:rPr>
              <a:t>頂級國家信用評等</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 131</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個國家評比，澳洲被評為投資級中最優異的</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AAA</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等級</a:t>
            </a:r>
          </a:p>
        </p:txBody>
      </p:sp>
    </p:spTree>
    <p:custDataLst>
      <p:tags r:id="rId1"/>
    </p:custDataLst>
    <p:extLst>
      <p:ext uri="{BB962C8B-B14F-4D97-AF65-F5344CB8AC3E}">
        <p14:creationId xmlns:p14="http://schemas.microsoft.com/office/powerpoint/2010/main" val="197480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4"/>
          <p:cNvSpPr>
            <a:spLocks noChangeArrowheads="1"/>
          </p:cNvSpPr>
          <p:nvPr/>
        </p:nvSpPr>
        <p:spPr bwMode="auto">
          <a:xfrm>
            <a:off x="971550" y="1412875"/>
            <a:ext cx="7489825" cy="4851400"/>
          </a:xfrm>
          <a:prstGeom prst="rect">
            <a:avLst/>
          </a:prstGeom>
          <a:noFill/>
          <a:ln w="9525">
            <a:noFill/>
            <a:miter lim="800000"/>
            <a:headEnd/>
            <a:tailEnd/>
          </a:ln>
        </p:spPr>
        <p:txBody>
          <a:bodyPr>
            <a:spAutoFit/>
          </a:bodyPr>
          <a:lstStyle/>
          <a:p>
            <a:r>
              <a:rPr lang="zh-TW" altLang="en-US" sz="2300" dirty="0">
                <a:latin typeface="標楷體" pitchFamily="65" charset="-120"/>
                <a:ea typeface="標楷體" pitchFamily="65" charset="-120"/>
              </a:rPr>
              <a:t>親愛的客戶大人：你近來好嗎？工作、投資順心如意吧？</a:t>
            </a:r>
          </a:p>
          <a:p>
            <a:r>
              <a:rPr lang="zh-TW" altLang="en-US" sz="2300" dirty="0">
                <a:latin typeface="標楷體" pitchFamily="65" charset="-120"/>
                <a:ea typeface="標楷體" pitchFamily="65" charset="-120"/>
              </a:rPr>
              <a:t>  你有沒有發現，最近投資市場的起伏好大</a:t>
            </a:r>
            <a:r>
              <a:rPr lang="zh-TW" altLang="en-US" sz="2300" dirty="0" smtClean="0">
                <a:latin typeface="標楷體" pitchFamily="65" charset="-120"/>
                <a:ea typeface="標楷體" pitchFamily="65" charset="-120"/>
              </a:rPr>
              <a:t>？我許多定存族客戶紛紛開始擔心起負利率時代來</a:t>
            </a:r>
            <a:r>
              <a:rPr lang="zh-TW" altLang="en-US" sz="2300" dirty="0">
                <a:latin typeface="標楷體" pitchFamily="65" charset="-120"/>
                <a:ea typeface="標楷體" pitchFamily="65" charset="-120"/>
              </a:rPr>
              <a:t>臨，如何挑選比銀行定存更好的理財工具？                                              </a:t>
            </a:r>
          </a:p>
          <a:p>
            <a:r>
              <a:rPr lang="zh-TW" altLang="en-US" sz="2300" dirty="0">
                <a:latin typeface="標楷體" pitchFamily="65" charset="-120"/>
                <a:ea typeface="標楷體" pitchFamily="65" charset="-120"/>
              </a:rPr>
              <a:t>而你向來就是屬於（重視投資也兼儲蓄）的優質客戶群族，我希望能和你約個</a:t>
            </a:r>
            <a:r>
              <a:rPr lang="en-US" altLang="zh-TW" sz="2300" dirty="0">
                <a:latin typeface="標楷體" pitchFamily="65" charset="-120"/>
                <a:ea typeface="標楷體" pitchFamily="65" charset="-120"/>
              </a:rPr>
              <a:t>30</a:t>
            </a:r>
            <a:r>
              <a:rPr lang="zh-TW" altLang="en-US" sz="2300" dirty="0">
                <a:latin typeface="標楷體" pitchFamily="65" charset="-120"/>
                <a:ea typeface="標楷體" pitchFamily="65" charset="-120"/>
              </a:rPr>
              <a:t>分鐘的時間，我們見個面。</a:t>
            </a:r>
          </a:p>
          <a:p>
            <a:r>
              <a:rPr lang="zh-TW" altLang="en-US" sz="2300" dirty="0">
                <a:latin typeface="標楷體" pitchFamily="65" charset="-120"/>
                <a:ea typeface="標楷體" pitchFamily="65" charset="-120"/>
              </a:rPr>
              <a:t>  我最近馬不停蹄地進修理財課程以及公司也提供寶貴的財經統計情報，我等不及要和你分享，這重要的理財訊息，解決當下動盪不安的投資環境中：</a:t>
            </a:r>
          </a:p>
          <a:p>
            <a:r>
              <a:rPr lang="en-US" altLang="zh-TW" sz="2300" dirty="0">
                <a:latin typeface="標楷體" pitchFamily="65" charset="-120"/>
                <a:ea typeface="標楷體" pitchFamily="65" charset="-120"/>
              </a:rPr>
              <a:t>1</a:t>
            </a:r>
            <a:r>
              <a:rPr lang="zh-TW" altLang="en-US" sz="2300" dirty="0">
                <a:latin typeface="標楷體" pitchFamily="65" charset="-120"/>
                <a:ea typeface="標楷體" pitchFamily="65" charset="-120"/>
              </a:rPr>
              <a:t>、如何規避投資風險。</a:t>
            </a:r>
          </a:p>
          <a:p>
            <a:r>
              <a:rPr lang="en-US" altLang="zh-TW" sz="2300" dirty="0">
                <a:latin typeface="標楷體" pitchFamily="65" charset="-120"/>
                <a:ea typeface="標楷體" pitchFamily="65" charset="-120"/>
              </a:rPr>
              <a:t>2</a:t>
            </a:r>
            <a:r>
              <a:rPr lang="zh-TW" altLang="en-US" sz="2300" dirty="0">
                <a:latin typeface="標楷體" pitchFamily="65" charset="-120"/>
                <a:ea typeface="標楷體" pitchFamily="65" charset="-120"/>
              </a:rPr>
              <a:t>、提高未來投資績效的方案。</a:t>
            </a:r>
          </a:p>
          <a:p>
            <a:r>
              <a:rPr lang="zh-TW" altLang="en-US" sz="2300" dirty="0">
                <a:latin typeface="標楷體" pitchFamily="65" charset="-120"/>
                <a:ea typeface="標楷體" pitchFamily="65" charset="-120"/>
              </a:rPr>
              <a:t>保證不虛此行、值回票價。</a:t>
            </a:r>
          </a:p>
          <a:p>
            <a:r>
              <a:rPr lang="zh-TW" altLang="en-US" sz="2300" dirty="0">
                <a:latin typeface="標楷體" pitchFamily="65" charset="-120"/>
                <a:ea typeface="標楷體" pitchFamily="65" charset="-120"/>
              </a:rPr>
              <a:t>不知道你下周三下午、或四下午哪個時間方便？</a:t>
            </a:r>
            <a:r>
              <a:rPr lang="zh-TW" altLang="en-US" sz="3600" dirty="0">
                <a:latin typeface="Wingdings 2" pitchFamily="18" charset="2"/>
              </a:rPr>
              <a:t>  </a:t>
            </a:r>
          </a:p>
        </p:txBody>
      </p:sp>
      <p:sp>
        <p:nvSpPr>
          <p:cNvPr id="10242" name="Text Box 5"/>
          <p:cNvSpPr txBox="1">
            <a:spLocks noChangeArrowheads="1"/>
          </p:cNvSpPr>
          <p:nvPr/>
        </p:nvSpPr>
        <p:spPr bwMode="auto">
          <a:xfrm>
            <a:off x="0" y="0"/>
            <a:ext cx="3960813" cy="1189038"/>
          </a:xfrm>
          <a:prstGeom prst="rect">
            <a:avLst/>
          </a:prstGeom>
          <a:noFill/>
          <a:ln w="9525">
            <a:noFill/>
            <a:miter lim="800000"/>
            <a:headEnd/>
            <a:tailEnd/>
          </a:ln>
        </p:spPr>
        <p:txBody>
          <a:bodyPr>
            <a:spAutoFit/>
          </a:bodyPr>
          <a:lstStyle/>
          <a:p>
            <a:pPr algn="ctr">
              <a:defRPr/>
            </a:pPr>
            <a:r>
              <a:rPr lang="zh-TW" altLang="en-US" sz="7000" b="1" dirty="0">
                <a:solidFill>
                  <a:srgbClr val="FF3399"/>
                </a:solidFill>
                <a:effectLst>
                  <a:outerShdw blurRad="38100" dist="38100" dir="2700000" algn="tl">
                    <a:srgbClr val="C0C0C0"/>
                  </a:outerShdw>
                </a:effectLst>
                <a:latin typeface="文鼎甜妞體B"/>
                <a:ea typeface="文鼎甜妞體B"/>
                <a:cs typeface="文鼎甜妞體B"/>
              </a:rPr>
              <a:t>約訪話稿</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87624" y="260648"/>
            <a:ext cx="7200800" cy="1384995"/>
          </a:xfrm>
          <a:prstGeom prst="rect">
            <a:avLst/>
          </a:prstGeom>
          <a:noFill/>
        </p:spPr>
        <p:txBody>
          <a:bodyPr wrap="square" rtlCol="0">
            <a:spAutoFit/>
          </a:bodyPr>
          <a:lstStyle/>
          <a:p>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e.</a:t>
            </a:r>
            <a:r>
              <a:rPr kumimoji="0" lang="zh-TW" altLang="en-US" sz="2800" dirty="0">
                <a:solidFill>
                  <a:srgbClr val="FF8080"/>
                </a:solidFill>
                <a:effectLst>
                  <a:outerShdw blurRad="38100" dist="38100" dir="2700000" algn="tl">
                    <a:srgbClr val="C0C0C0"/>
                  </a:outerShdw>
                </a:effectLst>
                <a:latin typeface="標楷體" pitchFamily="65" charset="-120"/>
                <a:ea typeface="標楷體" pitchFamily="65" charset="-120"/>
              </a:rPr>
              <a:t>優質經濟成長表現</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澳洲已連續</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25</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年經濟成長，不見衰退，逼近荷蘭在</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1981</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到</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2008</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年所寫下連續</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26.5</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年連續經濟成長的歷史最高紀錄</a:t>
            </a:r>
          </a:p>
        </p:txBody>
      </p:sp>
      <p:sp>
        <p:nvSpPr>
          <p:cNvPr id="3" name="文字方塊 2"/>
          <p:cNvSpPr txBox="1"/>
          <p:nvPr/>
        </p:nvSpPr>
        <p:spPr>
          <a:xfrm>
            <a:off x="1187624" y="1844824"/>
            <a:ext cx="7848872" cy="1384995"/>
          </a:xfrm>
          <a:prstGeom prst="rect">
            <a:avLst/>
          </a:prstGeom>
          <a:noFill/>
        </p:spPr>
        <p:txBody>
          <a:bodyPr wrap="square" rtlCol="0">
            <a:spAutoFit/>
          </a:bodyPr>
          <a:lstStyle/>
          <a:p>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f.</a:t>
            </a:r>
            <a:r>
              <a:rPr kumimoji="0" lang="zh-TW" altLang="en-US" sz="2800" dirty="0">
                <a:solidFill>
                  <a:srgbClr val="FF8080"/>
                </a:solidFill>
                <a:effectLst>
                  <a:outerShdw blurRad="38100" dist="38100" dir="2700000" algn="tl">
                    <a:srgbClr val="C0C0C0"/>
                  </a:outerShdw>
                </a:effectLst>
                <a:latin typeface="標楷體" pitchFamily="65" charset="-120"/>
                <a:ea typeface="標楷體" pitchFamily="65" charset="-120"/>
              </a:rPr>
              <a:t>國際流通貨幣的地位</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IMF</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國際貨幣基金於</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2013</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年將澳幣列入外匯儲備貨幣組合（</a:t>
            </a:r>
            <a:r>
              <a:rPr kumimoji="0" lang="en-US" altLang="zh-TW" sz="2800" dirty="0">
                <a:solidFill>
                  <a:schemeClr val="tx1"/>
                </a:solidFill>
                <a:effectLst>
                  <a:outerShdw blurRad="38100" dist="38100" dir="2700000" algn="tl">
                    <a:srgbClr val="C0C0C0"/>
                  </a:outerShdw>
                </a:effectLst>
                <a:latin typeface="標楷體" pitchFamily="65" charset="-120"/>
                <a:ea typeface="標楷體" pitchFamily="65" charset="-120"/>
              </a:rPr>
              <a:t>COFER</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），澳幣擠身全球第六大貨幣，擁有國家貨幣需求</a:t>
            </a:r>
          </a:p>
        </p:txBody>
      </p:sp>
      <p:sp>
        <p:nvSpPr>
          <p:cNvPr id="6" name="文字方塊 5"/>
          <p:cNvSpPr txBox="1"/>
          <p:nvPr/>
        </p:nvSpPr>
        <p:spPr>
          <a:xfrm>
            <a:off x="323528" y="3429000"/>
            <a:ext cx="8604448" cy="2062103"/>
          </a:xfrm>
          <a:prstGeom prst="rect">
            <a:avLst/>
          </a:prstGeom>
          <a:noFill/>
        </p:spPr>
        <p:txBody>
          <a:bodyPr wrap="square" rtlCol="0">
            <a:spAutoFit/>
          </a:bodyPr>
          <a:lstStyle/>
          <a:p>
            <a:r>
              <a:rPr kumimoji="0" lang="zh-TW" altLang="en-US" sz="3600" dirty="0" smtClean="0">
                <a:solidFill>
                  <a:schemeClr val="tx1"/>
                </a:solidFill>
                <a:effectLst>
                  <a:outerShdw blurRad="38100" dist="38100" dir="2700000" algn="tl">
                    <a:srgbClr val="C0C0C0"/>
                  </a:outerShdw>
                </a:effectLst>
                <a:latin typeface="標楷體" pitchFamily="65" charset="-120"/>
                <a:ea typeface="標楷體" pitchFamily="65" charset="-120"/>
              </a:rPr>
              <a:t>二</a:t>
            </a:r>
            <a:r>
              <a:rPr kumimoji="0" lang="zh-TW" altLang="en-US" sz="3600" dirty="0">
                <a:solidFill>
                  <a:schemeClr val="tx1"/>
                </a:solidFill>
                <a:effectLst>
                  <a:outerShdw blurRad="38100" dist="38100" dir="2700000" algn="tl">
                    <a:srgbClr val="C0C0C0"/>
                  </a:outerShdw>
                </a:effectLst>
                <a:latin typeface="標楷體" pitchFamily="65" charset="-120"/>
                <a:ea typeface="標楷體" pitchFamily="65" charset="-120"/>
              </a:rPr>
              <a:t>、短期值得買進並持有澳幣的理由</a:t>
            </a:r>
            <a:r>
              <a:rPr kumimoji="0" lang="zh-TW" altLang="en-US" sz="3600" dirty="0" smtClean="0">
                <a:solidFill>
                  <a:schemeClr val="tx1"/>
                </a:solidFill>
                <a:effectLst>
                  <a:outerShdw blurRad="38100" dist="38100" dir="2700000" algn="tl">
                    <a:srgbClr val="C0C0C0"/>
                  </a:outerShdw>
                </a:effectLst>
                <a:latin typeface="標楷體" pitchFamily="65" charset="-120"/>
                <a:ea typeface="標楷體" pitchFamily="65" charset="-120"/>
              </a:rPr>
              <a:t>：</a:t>
            </a:r>
            <a:r>
              <a:rPr kumimoji="0" lang="en-US" altLang="zh-TW" sz="3600" dirty="0" smtClean="0">
                <a:solidFill>
                  <a:schemeClr val="tx1"/>
                </a:solidFill>
                <a:effectLst>
                  <a:outerShdw blurRad="38100" dist="38100" dir="2700000" algn="tl">
                    <a:srgbClr val="C0C0C0"/>
                  </a:outerShdw>
                </a:effectLst>
                <a:latin typeface="標楷體" pitchFamily="65" charset="-120"/>
                <a:ea typeface="標楷體" pitchFamily="65" charset="-120"/>
              </a:rPr>
              <a:t/>
            </a:r>
            <a:br>
              <a:rPr kumimoji="0" lang="en-US" altLang="zh-TW" sz="3600" dirty="0" smtClean="0">
                <a:solidFill>
                  <a:schemeClr val="tx1"/>
                </a:solidFill>
                <a:effectLst>
                  <a:outerShdw blurRad="38100" dist="38100" dir="2700000" algn="tl">
                    <a:srgbClr val="C0C0C0"/>
                  </a:outerShdw>
                </a:effectLst>
                <a:latin typeface="標楷體" pitchFamily="65" charset="-120"/>
                <a:ea typeface="標楷體" pitchFamily="65" charset="-120"/>
              </a:rPr>
            </a:br>
            <a:r>
              <a:rPr kumimoji="0" lang="en-US" altLang="zh-TW" sz="3600" dirty="0">
                <a:solidFill>
                  <a:schemeClr val="tx1"/>
                </a:solidFill>
                <a:effectLst>
                  <a:outerShdw blurRad="38100" dist="38100" dir="2700000" algn="tl">
                    <a:srgbClr val="C0C0C0"/>
                  </a:outerShdw>
                </a:effectLst>
                <a:latin typeface="標楷體" pitchFamily="65" charset="-120"/>
                <a:ea typeface="標楷體" pitchFamily="65" charset="-120"/>
              </a:rPr>
              <a:t> </a:t>
            </a:r>
            <a:r>
              <a:rPr kumimoji="0" lang="en-US" altLang="zh-TW" sz="3600" dirty="0" smtClean="0">
                <a:solidFill>
                  <a:schemeClr val="tx1"/>
                </a:solidFill>
                <a:effectLst>
                  <a:outerShdw blurRad="38100" dist="38100" dir="2700000" algn="tl">
                    <a:srgbClr val="C0C0C0"/>
                  </a:outerShdw>
                </a:effectLst>
                <a:latin typeface="標楷體" pitchFamily="65" charset="-120"/>
                <a:ea typeface="標楷體" pitchFamily="65" charset="-120"/>
              </a:rPr>
              <a:t>   </a:t>
            </a:r>
            <a:r>
              <a:rPr kumimoji="0" lang="zh-TW" altLang="en-US" sz="2800" dirty="0" smtClean="0">
                <a:solidFill>
                  <a:schemeClr val="tx1"/>
                </a:solidFill>
                <a:effectLst>
                  <a:outerShdw blurRad="38100" dist="38100" dir="2700000" algn="tl">
                    <a:srgbClr val="C0C0C0"/>
                  </a:outerShdw>
                </a:effectLst>
                <a:latin typeface="標楷體" pitchFamily="65" charset="-120"/>
                <a:ea typeface="標楷體" pitchFamily="65" charset="-120"/>
              </a:rPr>
              <a:t>與澳幣匯</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率高度相關的國際原物料價格，</a:t>
            </a:r>
            <a:r>
              <a:rPr kumimoji="0" lang="zh-TW" altLang="en-US" sz="2800" dirty="0" smtClean="0">
                <a:solidFill>
                  <a:schemeClr val="tx1"/>
                </a:solidFill>
                <a:effectLst>
                  <a:outerShdw blurRad="38100" dist="38100" dir="2700000" algn="tl">
                    <a:srgbClr val="C0C0C0"/>
                  </a:outerShdw>
                </a:effectLst>
                <a:latin typeface="標楷體" pitchFamily="65" charset="-120"/>
                <a:ea typeface="標楷體" pitchFamily="65" charset="-120"/>
              </a:rPr>
              <a:t>目前已</a:t>
            </a:r>
            <a:r>
              <a:rPr kumimoji="0" lang="en-US" altLang="zh-TW" sz="2800" dirty="0" smtClean="0">
                <a:solidFill>
                  <a:schemeClr val="tx1"/>
                </a:solidFill>
                <a:effectLst>
                  <a:outerShdw blurRad="38100" dist="38100" dir="2700000" algn="tl">
                    <a:srgbClr val="C0C0C0"/>
                  </a:outerShdw>
                </a:effectLst>
                <a:latin typeface="標楷體" pitchFamily="65" charset="-120"/>
                <a:ea typeface="標楷體" pitchFamily="65" charset="-120"/>
              </a:rPr>
              <a:t/>
            </a:r>
            <a:br>
              <a:rPr kumimoji="0" lang="en-US" altLang="zh-TW" sz="2800" dirty="0" smtClean="0">
                <a:solidFill>
                  <a:schemeClr val="tx1"/>
                </a:solidFill>
                <a:effectLst>
                  <a:outerShdw blurRad="38100" dist="38100" dir="2700000" algn="tl">
                    <a:srgbClr val="C0C0C0"/>
                  </a:outerShdw>
                </a:effectLst>
                <a:latin typeface="標楷體" pitchFamily="65" charset="-120"/>
                <a:ea typeface="標楷體" pitchFamily="65" charset="-120"/>
              </a:rPr>
            </a:br>
            <a:r>
              <a:rPr kumimoji="0" lang="en-US" altLang="zh-TW" sz="2800" dirty="0" smtClean="0">
                <a:solidFill>
                  <a:schemeClr val="tx1"/>
                </a:solidFill>
                <a:effectLst>
                  <a:outerShdw blurRad="38100" dist="38100" dir="2700000" algn="tl">
                    <a:srgbClr val="C0C0C0"/>
                  </a:outerShdw>
                </a:effectLst>
                <a:latin typeface="標楷體" pitchFamily="65" charset="-120"/>
                <a:ea typeface="標楷體" pitchFamily="65" charset="-120"/>
              </a:rPr>
              <a:t>     </a:t>
            </a:r>
            <a:r>
              <a:rPr kumimoji="0" lang="zh-TW" altLang="en-US" sz="2800" dirty="0" smtClean="0">
                <a:solidFill>
                  <a:schemeClr val="tx1"/>
                </a:solidFill>
                <a:effectLst>
                  <a:outerShdw blurRad="38100" dist="38100" dir="2700000" algn="tl">
                    <a:srgbClr val="C0C0C0"/>
                  </a:outerShdw>
                </a:effectLst>
                <a:latin typeface="標楷體" pitchFamily="65" charset="-120"/>
                <a:ea typeface="標楷體" pitchFamily="65" charset="-120"/>
              </a:rPr>
              <a:t>至相對低點</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，澳幣匯率目前也處於相對低檔，</a:t>
            </a:r>
            <a:r>
              <a:rPr kumimoji="0" lang="zh-TW" altLang="en-US" sz="2800" dirty="0" smtClean="0">
                <a:solidFill>
                  <a:schemeClr val="tx1"/>
                </a:solidFill>
                <a:effectLst>
                  <a:outerShdw blurRad="38100" dist="38100" dir="2700000" algn="tl">
                    <a:srgbClr val="C0C0C0"/>
                  </a:outerShdw>
                </a:effectLst>
                <a:latin typeface="標楷體" pitchFamily="65" charset="-120"/>
                <a:ea typeface="標楷體" pitchFamily="65" charset="-120"/>
              </a:rPr>
              <a:t>相</a:t>
            </a:r>
            <a:r>
              <a:rPr kumimoji="0" lang="en-US" altLang="zh-TW" sz="2800" dirty="0" smtClean="0">
                <a:solidFill>
                  <a:schemeClr val="tx1"/>
                </a:solidFill>
                <a:effectLst>
                  <a:outerShdw blurRad="38100" dist="38100" dir="2700000" algn="tl">
                    <a:srgbClr val="C0C0C0"/>
                  </a:outerShdw>
                </a:effectLst>
                <a:latin typeface="標楷體" pitchFamily="65" charset="-120"/>
                <a:ea typeface="標楷體" pitchFamily="65" charset="-120"/>
              </a:rPr>
              <a:t/>
            </a:r>
            <a:br>
              <a:rPr kumimoji="0" lang="en-US" altLang="zh-TW" sz="2800" dirty="0" smtClean="0">
                <a:solidFill>
                  <a:schemeClr val="tx1"/>
                </a:solidFill>
                <a:effectLst>
                  <a:outerShdw blurRad="38100" dist="38100" dir="2700000" algn="tl">
                    <a:srgbClr val="C0C0C0"/>
                  </a:outerShdw>
                </a:effectLst>
                <a:latin typeface="標楷體" pitchFamily="65" charset="-120"/>
                <a:ea typeface="標楷體" pitchFamily="65" charset="-120"/>
              </a:rPr>
            </a:br>
            <a:r>
              <a:rPr kumimoji="0" lang="en-US" altLang="zh-TW" sz="2800" dirty="0" smtClean="0">
                <a:solidFill>
                  <a:schemeClr val="tx1"/>
                </a:solidFill>
                <a:effectLst>
                  <a:outerShdw blurRad="38100" dist="38100" dir="2700000" algn="tl">
                    <a:srgbClr val="C0C0C0"/>
                  </a:outerShdw>
                </a:effectLst>
                <a:latin typeface="標楷體" pitchFamily="65" charset="-120"/>
                <a:ea typeface="標楷體" pitchFamily="65" charset="-120"/>
              </a:rPr>
              <a:t>     </a:t>
            </a:r>
            <a:r>
              <a:rPr kumimoji="0" lang="zh-TW" altLang="en-US" sz="2800" dirty="0" smtClean="0">
                <a:solidFill>
                  <a:schemeClr val="tx1"/>
                </a:solidFill>
                <a:effectLst>
                  <a:outerShdw blurRad="38100" dist="38100" dir="2700000" algn="tl">
                    <a:srgbClr val="C0C0C0"/>
                  </a:outerShdw>
                </a:effectLst>
                <a:latin typeface="標楷體" pitchFamily="65" charset="-120"/>
                <a:ea typeface="標楷體" pitchFamily="65" charset="-120"/>
              </a:rPr>
              <a:t>對低檔分批持續布局澳</a:t>
            </a:r>
            <a:r>
              <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rPr>
              <a:t>幣為</a:t>
            </a:r>
            <a:r>
              <a:rPr kumimoji="0" lang="zh-TW" altLang="en-US" sz="2800" dirty="0" smtClean="0">
                <a:solidFill>
                  <a:schemeClr val="tx1"/>
                </a:solidFill>
                <a:effectLst>
                  <a:outerShdw blurRad="38100" dist="38100" dir="2700000" algn="tl">
                    <a:srgbClr val="C0C0C0"/>
                  </a:outerShdw>
                </a:effectLst>
                <a:latin typeface="標楷體" pitchFamily="65" charset="-120"/>
                <a:ea typeface="標楷體" pitchFamily="65" charset="-120"/>
              </a:rPr>
              <a:t>上策</a:t>
            </a:r>
            <a:endParaRPr kumimoji="0" lang="zh-TW" altLang="en-US" sz="2800" dirty="0">
              <a:solidFill>
                <a:schemeClr val="tx1"/>
              </a:solidFill>
              <a:effectLst>
                <a:outerShdw blurRad="38100" dist="38100" dir="2700000" algn="tl">
                  <a:srgbClr val="C0C0C0"/>
                </a:outerShdw>
              </a:effectLst>
              <a:latin typeface="標楷體" pitchFamily="65" charset="-120"/>
              <a:ea typeface="標楷體" pitchFamily="65" charset="-120"/>
            </a:endParaRPr>
          </a:p>
        </p:txBody>
      </p:sp>
    </p:spTree>
    <p:custDataLst>
      <p:tags r:id="rId1"/>
    </p:custDataLst>
    <p:extLst>
      <p:ext uri="{BB962C8B-B14F-4D97-AF65-F5344CB8AC3E}">
        <p14:creationId xmlns:p14="http://schemas.microsoft.com/office/powerpoint/2010/main" val="405787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251520" y="116632"/>
            <a:ext cx="856773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kumimoji="1" sz="3200">
                <a:solidFill>
                  <a:schemeClr val="tx1"/>
                </a:solidFill>
                <a:latin typeface="Calibri" charset="0"/>
                <a:ea typeface="新細明體" charset="0"/>
                <a:cs typeface="新細明體" charset="0"/>
              </a:defRPr>
            </a:lvl1pPr>
            <a:lvl2pPr>
              <a:defRPr kumimoji="1" sz="2800">
                <a:solidFill>
                  <a:schemeClr val="tx1"/>
                </a:solidFill>
                <a:latin typeface="Calibri" charset="0"/>
                <a:ea typeface="新細明體" charset="0"/>
              </a:defRPr>
            </a:lvl2pPr>
            <a:lvl3pPr>
              <a:defRPr kumimoji="1" sz="2400">
                <a:solidFill>
                  <a:schemeClr val="tx1"/>
                </a:solidFill>
                <a:latin typeface="Calibri" charset="0"/>
                <a:ea typeface="新細明體" charset="0"/>
              </a:defRPr>
            </a:lvl3pPr>
            <a:lvl4pPr>
              <a:defRPr kumimoji="1" sz="2000">
                <a:solidFill>
                  <a:schemeClr val="tx1"/>
                </a:solidFill>
                <a:latin typeface="Calibri" charset="0"/>
                <a:ea typeface="新細明體" charset="0"/>
              </a:defRPr>
            </a:lvl4pPr>
            <a:lvl5pPr>
              <a:defRPr kumimoji="1" sz="2000">
                <a:solidFill>
                  <a:schemeClr val="tx1"/>
                </a:solidFill>
                <a:latin typeface="Calibri" charset="0"/>
                <a:ea typeface="新細明體" charset="0"/>
              </a:defRPr>
            </a:lvl5pPr>
            <a:lvl6pPr eaLnBrk="0" fontAlgn="base" hangingPunct="0">
              <a:spcAft>
                <a:spcPct val="0"/>
              </a:spcAft>
              <a:buFont typeface="Arial" charset="0"/>
              <a:buChar char="»"/>
              <a:defRPr kumimoji="1" sz="2000">
                <a:solidFill>
                  <a:schemeClr val="tx1"/>
                </a:solidFill>
                <a:latin typeface="Calibri" charset="0"/>
                <a:ea typeface="新細明體" charset="0"/>
              </a:defRPr>
            </a:lvl6pPr>
            <a:lvl7pPr eaLnBrk="0" fontAlgn="base" hangingPunct="0">
              <a:spcAft>
                <a:spcPct val="0"/>
              </a:spcAft>
              <a:buFont typeface="Arial" charset="0"/>
              <a:buChar char="»"/>
              <a:defRPr kumimoji="1" sz="2000">
                <a:solidFill>
                  <a:schemeClr val="tx1"/>
                </a:solidFill>
                <a:latin typeface="Calibri" charset="0"/>
                <a:ea typeface="新細明體" charset="0"/>
              </a:defRPr>
            </a:lvl7pPr>
            <a:lvl8pPr eaLnBrk="0" fontAlgn="base" hangingPunct="0">
              <a:spcAft>
                <a:spcPct val="0"/>
              </a:spcAft>
              <a:buFont typeface="Arial" charset="0"/>
              <a:buChar char="»"/>
              <a:defRPr kumimoji="1" sz="2000">
                <a:solidFill>
                  <a:schemeClr val="tx1"/>
                </a:solidFill>
                <a:latin typeface="Calibri" charset="0"/>
                <a:ea typeface="新細明體" charset="0"/>
              </a:defRPr>
            </a:lvl8pPr>
            <a:lvl9pPr eaLnBrk="0" fontAlgn="base" hangingPunct="0">
              <a:spcAft>
                <a:spcPct val="0"/>
              </a:spcAft>
              <a:buFont typeface="Arial" charset="0"/>
              <a:buChar char="»"/>
              <a:defRPr kumimoji="1" sz="2000">
                <a:solidFill>
                  <a:schemeClr val="tx1"/>
                </a:solidFill>
                <a:latin typeface="Calibri" charset="0"/>
                <a:ea typeface="新細明體" charset="0"/>
              </a:defRPr>
            </a:lvl9pPr>
          </a:lstStyle>
          <a:p>
            <a:pPr algn="ctr" eaLnBrk="1" hangingPunct="1"/>
            <a:r>
              <a:rPr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cs typeface="Arial" charset="0"/>
              </a:rPr>
              <a:t>澳幣匯價</a:t>
            </a:r>
            <a:r>
              <a:rPr lang="en-US" altLang="zh-TW" sz="7200" b="1" dirty="0" smtClean="0">
                <a:solidFill>
                  <a:srgbClr val="1074CE"/>
                </a:solidFill>
                <a:effectLst>
                  <a:outerShdw blurRad="38100" dist="38100" dir="2700000" algn="tl">
                    <a:srgbClr val="C0C0C0"/>
                  </a:outerShdw>
                </a:effectLst>
                <a:latin typeface="標楷體" pitchFamily="65" charset="-120"/>
                <a:ea typeface="標楷體" pitchFamily="65" charset="-120"/>
                <a:cs typeface="Arial" charset="0"/>
              </a:rPr>
              <a:t>–</a:t>
            </a:r>
            <a:r>
              <a:rPr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cs typeface="Arial" charset="0"/>
              </a:rPr>
              <a:t>微笑</a:t>
            </a:r>
            <a:r>
              <a:rPr lang="zh-TW" altLang="en-US" sz="7200" b="1" dirty="0">
                <a:solidFill>
                  <a:srgbClr val="1074CE"/>
                </a:solidFill>
                <a:effectLst>
                  <a:outerShdw blurRad="38100" dist="38100" dir="2700000" algn="tl">
                    <a:srgbClr val="C0C0C0"/>
                  </a:outerShdw>
                </a:effectLst>
                <a:latin typeface="標楷體" pitchFamily="65" charset="-120"/>
                <a:ea typeface="標楷體" pitchFamily="65" charset="-120"/>
                <a:cs typeface="Arial" charset="0"/>
              </a:rPr>
              <a:t>曲線</a:t>
            </a:r>
          </a:p>
        </p:txBody>
      </p:sp>
      <p:pic>
        <p:nvPicPr>
          <p:cNvPr id="5" name="圖片 1" descr="螢幕快照 2016-02-28 上午12.08.5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420938"/>
            <a:ext cx="68961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11"/>
          <p:cNvGrpSpPr/>
          <p:nvPr/>
        </p:nvGrpSpPr>
        <p:grpSpPr>
          <a:xfrm>
            <a:off x="1835696" y="3284984"/>
            <a:ext cx="6264696" cy="792162"/>
            <a:chOff x="1701901" y="2379195"/>
            <a:chExt cx="6218148" cy="792162"/>
          </a:xfrm>
        </p:grpSpPr>
        <p:sp>
          <p:nvSpPr>
            <p:cNvPr id="7" name="矩形 6"/>
            <p:cNvSpPr/>
            <p:nvPr/>
          </p:nvSpPr>
          <p:spPr bwMode="auto">
            <a:xfrm>
              <a:off x="1701901" y="2379195"/>
              <a:ext cx="6119813" cy="7921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kumimoji="1" lang="zh-TW" altLang="en-US"/>
            </a:p>
          </p:txBody>
        </p:sp>
        <p:sp>
          <p:nvSpPr>
            <p:cNvPr id="8" name="文字方塊 8"/>
            <p:cNvSpPr txBox="1">
              <a:spLocks noChangeArrowheads="1"/>
            </p:cNvSpPr>
            <p:nvPr/>
          </p:nvSpPr>
          <p:spPr bwMode="auto">
            <a:xfrm>
              <a:off x="1917925" y="2451203"/>
              <a:ext cx="6002124" cy="64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charset="0"/>
                  <a:ea typeface="新細明體" charset="0"/>
                  <a:cs typeface="新細明體" charset="0"/>
                </a:defRPr>
              </a:lvl1pPr>
              <a:lvl2pPr>
                <a:defRPr kumimoji="1" sz="2800">
                  <a:solidFill>
                    <a:schemeClr val="tx1"/>
                  </a:solidFill>
                  <a:latin typeface="Calibri" charset="0"/>
                  <a:ea typeface="新細明體" charset="0"/>
                </a:defRPr>
              </a:lvl2pPr>
              <a:lvl3pPr>
                <a:defRPr kumimoji="1" sz="2400">
                  <a:solidFill>
                    <a:schemeClr val="tx1"/>
                  </a:solidFill>
                  <a:latin typeface="Calibri" charset="0"/>
                  <a:ea typeface="新細明體" charset="0"/>
                </a:defRPr>
              </a:lvl3pPr>
              <a:lvl4pPr>
                <a:defRPr kumimoji="1" sz="2000">
                  <a:solidFill>
                    <a:schemeClr val="tx1"/>
                  </a:solidFill>
                  <a:latin typeface="Calibri" charset="0"/>
                  <a:ea typeface="新細明體" charset="0"/>
                </a:defRPr>
              </a:lvl4pPr>
              <a:lvl5pPr>
                <a:defRPr kumimoji="1" sz="2000">
                  <a:solidFill>
                    <a:schemeClr val="tx1"/>
                  </a:solidFill>
                  <a:latin typeface="Calibri" charset="0"/>
                  <a:ea typeface="新細明體" charset="0"/>
                </a:defRPr>
              </a:lvl5pPr>
              <a:lvl6pPr eaLnBrk="0" fontAlgn="base" hangingPunct="0">
                <a:spcAft>
                  <a:spcPct val="0"/>
                </a:spcAft>
                <a:buFont typeface="Arial" charset="0"/>
                <a:buChar char="»"/>
                <a:defRPr kumimoji="1" sz="2000">
                  <a:solidFill>
                    <a:schemeClr val="tx1"/>
                  </a:solidFill>
                  <a:latin typeface="Calibri" charset="0"/>
                  <a:ea typeface="新細明體" charset="0"/>
                </a:defRPr>
              </a:lvl6pPr>
              <a:lvl7pPr eaLnBrk="0" fontAlgn="base" hangingPunct="0">
                <a:spcAft>
                  <a:spcPct val="0"/>
                </a:spcAft>
                <a:buFont typeface="Arial" charset="0"/>
                <a:buChar char="»"/>
                <a:defRPr kumimoji="1" sz="2000">
                  <a:solidFill>
                    <a:schemeClr val="tx1"/>
                  </a:solidFill>
                  <a:latin typeface="Calibri" charset="0"/>
                  <a:ea typeface="新細明體" charset="0"/>
                </a:defRPr>
              </a:lvl7pPr>
              <a:lvl8pPr eaLnBrk="0" fontAlgn="base" hangingPunct="0">
                <a:spcAft>
                  <a:spcPct val="0"/>
                </a:spcAft>
                <a:buFont typeface="Arial" charset="0"/>
                <a:buChar char="»"/>
                <a:defRPr kumimoji="1" sz="2000">
                  <a:solidFill>
                    <a:schemeClr val="tx1"/>
                  </a:solidFill>
                  <a:latin typeface="Calibri" charset="0"/>
                  <a:ea typeface="新細明體" charset="0"/>
                </a:defRPr>
              </a:lvl8pPr>
              <a:lvl9pPr eaLnBrk="0" fontAlgn="base" hangingPunct="0">
                <a:spcAft>
                  <a:spcPct val="0"/>
                </a:spcAft>
                <a:buFont typeface="Arial" charset="0"/>
                <a:buChar char="»"/>
                <a:defRPr kumimoji="1" sz="2000">
                  <a:solidFill>
                    <a:schemeClr val="tx1"/>
                  </a:solidFill>
                  <a:latin typeface="Calibri" charset="0"/>
                  <a:ea typeface="新細明體" charset="0"/>
                </a:defRPr>
              </a:lvl9pPr>
            </a:lstStyle>
            <a:p>
              <a:pPr eaLnBrk="1" hangingPunct="1"/>
              <a:r>
                <a:rPr lang="zh-TW" altLang="en-US" sz="3600" dirty="0">
                  <a:latin typeface="Arial" charset="0"/>
                </a:rPr>
                <a:t>繳費期間逢低購入</a:t>
              </a:r>
              <a:r>
                <a:rPr lang="en-US" altLang="zh-TW" sz="3600" dirty="0">
                  <a:latin typeface="Arial" charset="0"/>
                </a:rPr>
                <a:t>『</a:t>
              </a:r>
              <a:r>
                <a:rPr lang="zh-TW" altLang="en-US" sz="3600" b="1" dirty="0">
                  <a:solidFill>
                    <a:srgbClr val="FF0000"/>
                  </a:solidFill>
                  <a:latin typeface="Arial" charset="0"/>
                </a:rPr>
                <a:t>澳幣</a:t>
              </a:r>
              <a:r>
                <a:rPr lang="en-US" altLang="zh-TW" sz="3600" dirty="0">
                  <a:latin typeface="Arial" charset="0"/>
                </a:rPr>
                <a:t>』</a:t>
              </a:r>
            </a:p>
          </p:txBody>
        </p:sp>
      </p:grpSp>
      <p:grpSp>
        <p:nvGrpSpPr>
          <p:cNvPr id="11" name="群組 10"/>
          <p:cNvGrpSpPr/>
          <p:nvPr/>
        </p:nvGrpSpPr>
        <p:grpSpPr>
          <a:xfrm>
            <a:off x="1691680" y="4509120"/>
            <a:ext cx="6336704" cy="792162"/>
            <a:chOff x="1754188" y="4653136"/>
            <a:chExt cx="6273329" cy="792162"/>
          </a:xfrm>
        </p:grpSpPr>
        <p:sp>
          <p:nvSpPr>
            <p:cNvPr id="10" name="矩形 9"/>
            <p:cNvSpPr/>
            <p:nvPr/>
          </p:nvSpPr>
          <p:spPr bwMode="auto">
            <a:xfrm>
              <a:off x="1907704" y="4653136"/>
              <a:ext cx="6119813" cy="7921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endParaRPr kumimoji="1" lang="zh-TW" altLang="en-US"/>
            </a:p>
          </p:txBody>
        </p:sp>
        <p:sp>
          <p:nvSpPr>
            <p:cNvPr id="9" name="文字方塊 8"/>
            <p:cNvSpPr txBox="1">
              <a:spLocks noChangeArrowheads="1"/>
            </p:cNvSpPr>
            <p:nvPr/>
          </p:nvSpPr>
          <p:spPr bwMode="auto">
            <a:xfrm>
              <a:off x="1754188" y="4694238"/>
              <a:ext cx="6000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Calibri" charset="0"/>
                  <a:ea typeface="新細明體" charset="0"/>
                  <a:cs typeface="新細明體" charset="0"/>
                </a:defRPr>
              </a:lvl1pPr>
              <a:lvl2pPr>
                <a:defRPr kumimoji="1" sz="2800">
                  <a:solidFill>
                    <a:schemeClr val="tx1"/>
                  </a:solidFill>
                  <a:latin typeface="Calibri" charset="0"/>
                  <a:ea typeface="新細明體" charset="0"/>
                </a:defRPr>
              </a:lvl2pPr>
              <a:lvl3pPr>
                <a:defRPr kumimoji="1" sz="2400">
                  <a:solidFill>
                    <a:schemeClr val="tx1"/>
                  </a:solidFill>
                  <a:latin typeface="Calibri" charset="0"/>
                  <a:ea typeface="新細明體" charset="0"/>
                </a:defRPr>
              </a:lvl3pPr>
              <a:lvl4pPr>
                <a:defRPr kumimoji="1" sz="2000">
                  <a:solidFill>
                    <a:schemeClr val="tx1"/>
                  </a:solidFill>
                  <a:latin typeface="Calibri" charset="0"/>
                  <a:ea typeface="新細明體" charset="0"/>
                </a:defRPr>
              </a:lvl4pPr>
              <a:lvl5pPr>
                <a:defRPr kumimoji="1" sz="2000">
                  <a:solidFill>
                    <a:schemeClr val="tx1"/>
                  </a:solidFill>
                  <a:latin typeface="Calibri" charset="0"/>
                  <a:ea typeface="新細明體" charset="0"/>
                </a:defRPr>
              </a:lvl5pPr>
              <a:lvl6pPr eaLnBrk="0" fontAlgn="base" hangingPunct="0">
                <a:spcAft>
                  <a:spcPct val="0"/>
                </a:spcAft>
                <a:buFont typeface="Arial" charset="0"/>
                <a:buChar char="»"/>
                <a:defRPr kumimoji="1" sz="2000">
                  <a:solidFill>
                    <a:schemeClr val="tx1"/>
                  </a:solidFill>
                  <a:latin typeface="Calibri" charset="0"/>
                  <a:ea typeface="新細明體" charset="0"/>
                </a:defRPr>
              </a:lvl6pPr>
              <a:lvl7pPr eaLnBrk="0" fontAlgn="base" hangingPunct="0">
                <a:spcAft>
                  <a:spcPct val="0"/>
                </a:spcAft>
                <a:buFont typeface="Arial" charset="0"/>
                <a:buChar char="»"/>
                <a:defRPr kumimoji="1" sz="2000">
                  <a:solidFill>
                    <a:schemeClr val="tx1"/>
                  </a:solidFill>
                  <a:latin typeface="Calibri" charset="0"/>
                  <a:ea typeface="新細明體" charset="0"/>
                </a:defRPr>
              </a:lvl7pPr>
              <a:lvl8pPr eaLnBrk="0" fontAlgn="base" hangingPunct="0">
                <a:spcAft>
                  <a:spcPct val="0"/>
                </a:spcAft>
                <a:buFont typeface="Arial" charset="0"/>
                <a:buChar char="»"/>
                <a:defRPr kumimoji="1" sz="2000">
                  <a:solidFill>
                    <a:schemeClr val="tx1"/>
                  </a:solidFill>
                  <a:latin typeface="Calibri" charset="0"/>
                  <a:ea typeface="新細明體" charset="0"/>
                </a:defRPr>
              </a:lvl8pPr>
              <a:lvl9pPr eaLnBrk="0" fontAlgn="base" hangingPunct="0">
                <a:spcAft>
                  <a:spcPct val="0"/>
                </a:spcAft>
                <a:buFont typeface="Arial" charset="0"/>
                <a:buChar char="»"/>
                <a:defRPr kumimoji="1" sz="2000">
                  <a:solidFill>
                    <a:schemeClr val="tx1"/>
                  </a:solidFill>
                  <a:latin typeface="Calibri" charset="0"/>
                  <a:ea typeface="新細明體" charset="0"/>
                </a:defRPr>
              </a:lvl9pPr>
            </a:lstStyle>
            <a:p>
              <a:pPr eaLnBrk="1" hangingPunct="1"/>
              <a:r>
                <a:rPr lang="en-US" altLang="zh-TW" sz="3600" dirty="0">
                  <a:latin typeface="Arial" charset="0"/>
                </a:rPr>
                <a:t>    </a:t>
              </a:r>
              <a:r>
                <a:rPr lang="zh-TW" altLang="en-US" sz="3600" dirty="0">
                  <a:latin typeface="Arial" charset="0"/>
                </a:rPr>
                <a:t>賺取</a:t>
              </a:r>
              <a:r>
                <a:rPr lang="en-US" altLang="zh-TW" sz="3600" dirty="0">
                  <a:latin typeface="Arial" charset="0"/>
                </a:rPr>
                <a:t>『</a:t>
              </a:r>
              <a:r>
                <a:rPr lang="zh-TW" altLang="en-US" sz="3600" b="1" dirty="0">
                  <a:solidFill>
                    <a:srgbClr val="FF0000"/>
                  </a:solidFill>
                  <a:latin typeface="Arial" charset="0"/>
                </a:rPr>
                <a:t>匯差</a:t>
              </a:r>
              <a:r>
                <a:rPr lang="en-US" altLang="zh-TW" sz="3600" dirty="0">
                  <a:latin typeface="Arial" charset="0"/>
                </a:rPr>
                <a:t>』</a:t>
              </a:r>
              <a:r>
                <a:rPr lang="zh-TW" altLang="en-US" sz="3600" dirty="0">
                  <a:latin typeface="Arial" charset="0"/>
                </a:rPr>
                <a:t>＋</a:t>
              </a:r>
              <a:r>
                <a:rPr lang="en-US" altLang="zh-TW" sz="3600" dirty="0">
                  <a:latin typeface="Arial" charset="0"/>
                </a:rPr>
                <a:t>『</a:t>
              </a:r>
              <a:r>
                <a:rPr lang="zh-TW" altLang="en-US" sz="3600" b="1" dirty="0">
                  <a:solidFill>
                    <a:srgbClr val="FF0000"/>
                  </a:solidFill>
                  <a:latin typeface="Arial" charset="0"/>
                </a:rPr>
                <a:t>利差</a:t>
              </a:r>
              <a:r>
                <a:rPr lang="en-US" altLang="zh-TW" sz="3600" dirty="0">
                  <a:latin typeface="Arial" charset="0"/>
                </a:rPr>
                <a:t>』</a:t>
              </a:r>
            </a:p>
          </p:txBody>
        </p:sp>
      </p:grpSp>
    </p:spTree>
    <p:extLst>
      <p:ext uri="{BB962C8B-B14F-4D97-AF65-F5344CB8AC3E}">
        <p14:creationId xmlns:p14="http://schemas.microsoft.com/office/powerpoint/2010/main" val="215560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螢幕快照 2017-09-16 下午11.35.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80728"/>
            <a:ext cx="8712968" cy="5877272"/>
          </a:xfrm>
          <a:prstGeom prst="rect">
            <a:avLst/>
          </a:prstGeom>
        </p:spPr>
      </p:pic>
      <p:sp>
        <p:nvSpPr>
          <p:cNvPr id="3" name="Titre 1"/>
          <p:cNvSpPr>
            <a:spLocks/>
          </p:cNvSpPr>
          <p:nvPr/>
        </p:nvSpPr>
        <p:spPr bwMode="auto">
          <a:xfrm>
            <a:off x="-180528" y="0"/>
            <a:ext cx="9144000" cy="857250"/>
          </a:xfrm>
          <a:prstGeom prst="rect">
            <a:avLst/>
          </a:prstGeom>
          <a:noFill/>
          <a:ln w="9525">
            <a:noFill/>
            <a:miter lim="800000"/>
            <a:headEnd/>
            <a:tailEnd/>
          </a:ln>
        </p:spPr>
        <p:txBody>
          <a:bodyPr anchor="ctr"/>
          <a:lstStyle/>
          <a:p>
            <a:pPr eaLnBrk="0" hangingPunct="0">
              <a:defRPr/>
            </a:pPr>
            <a:r>
              <a:rPr kumimoji="0" lang="fr-FR" altLang="zh-TW" sz="7200" b="1" dirty="0">
                <a:solidFill>
                  <a:srgbClr val="1074CE"/>
                </a:solidFill>
                <a:effectLst>
                  <a:outerShdw blurRad="38100" dist="38100" dir="2700000" algn="tl">
                    <a:srgbClr val="C0C0C0"/>
                  </a:outerShdw>
                </a:effectLst>
                <a:latin typeface="標楷體" pitchFamily="65" charset="-120"/>
                <a:ea typeface="標楷體" pitchFamily="65" charset="-120"/>
              </a:rPr>
              <a:t> </a:t>
            </a:r>
            <a:r>
              <a:rPr kumimoji="0" lang="zh-TW" altLang="en-US" sz="7200" b="1" dirty="0" smtClean="0">
                <a:solidFill>
                  <a:srgbClr val="1074CE"/>
                </a:solidFill>
                <a:effectLst>
                  <a:outerShdw blurRad="38100" dist="38100" dir="2700000" algn="tl">
                    <a:srgbClr val="C0C0C0"/>
                  </a:outerShdw>
                </a:effectLst>
                <a:latin typeface="標楷體" pitchFamily="65" charset="-120"/>
                <a:ea typeface="標楷體" pitchFamily="65" charset="-120"/>
              </a:rPr>
              <a:t>第二階段儲蓄險加成</a:t>
            </a:r>
            <a:endParaRPr kumimoji="0" lang="zh-TW" altLang="fr-FR" sz="7200" b="1" dirty="0">
              <a:solidFill>
                <a:srgbClr val="1074CE"/>
              </a:solidFill>
              <a:effectLst>
                <a:outerShdw blurRad="38100" dist="38100" dir="2700000" algn="tl">
                  <a:srgbClr val="C0C0C0"/>
                </a:outerShdw>
              </a:effectLst>
              <a:latin typeface="標楷體" pitchFamily="65" charset="-120"/>
              <a:ea typeface="標楷體" pitchFamily="65" charset="-120"/>
            </a:endParaRPr>
          </a:p>
        </p:txBody>
      </p:sp>
    </p:spTree>
    <p:extLst>
      <p:ext uri="{BB962C8B-B14F-4D97-AF65-F5344CB8AC3E}">
        <p14:creationId xmlns:p14="http://schemas.microsoft.com/office/powerpoint/2010/main" val="4104609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2286000" y="0"/>
            <a:ext cx="4572000" cy="6858000"/>
          </a:xfrm>
          <a:prstGeom prst="rect">
            <a:avLst/>
          </a:prstGeom>
        </p:spPr>
      </p:pic>
      <p:sp>
        <p:nvSpPr>
          <p:cNvPr id="4" name="文字方塊 3"/>
          <p:cNvSpPr txBox="1"/>
          <p:nvPr/>
        </p:nvSpPr>
        <p:spPr>
          <a:xfrm>
            <a:off x="611560" y="980728"/>
            <a:ext cx="1107996" cy="5112568"/>
          </a:xfrm>
          <a:prstGeom prst="rect">
            <a:avLst/>
          </a:prstGeom>
          <a:noFill/>
        </p:spPr>
        <p:txBody>
          <a:bodyPr vert="eaVert" wrap="square" rtlCol="0">
            <a:spAutoFit/>
          </a:bodyPr>
          <a:lstStyle/>
          <a:p>
            <a:r>
              <a:rPr kumimoji="1" lang="zh-TW" altLang="en-US" sz="6000" dirty="0" smtClean="0">
                <a:solidFill>
                  <a:srgbClr val="E65C87"/>
                </a:solidFill>
                <a:latin typeface="文鼎甜妞體B"/>
                <a:ea typeface="文鼎甜妞體B"/>
                <a:cs typeface="文鼎甜妞體B"/>
              </a:rPr>
              <a:t>謝謝大家聆聽</a:t>
            </a:r>
            <a:endParaRPr kumimoji="1" lang="zh-TW" altLang="en-US" sz="6000" dirty="0">
              <a:solidFill>
                <a:srgbClr val="E65C87"/>
              </a:solidFill>
              <a:latin typeface="文鼎甜妞體B"/>
              <a:ea typeface="文鼎甜妞體B"/>
              <a:cs typeface="文鼎甜妞體B"/>
            </a:endParaRPr>
          </a:p>
        </p:txBody>
      </p:sp>
      <p:sp>
        <p:nvSpPr>
          <p:cNvPr id="8" name="文字方塊 7"/>
          <p:cNvSpPr txBox="1"/>
          <p:nvPr/>
        </p:nvSpPr>
        <p:spPr>
          <a:xfrm>
            <a:off x="7452320" y="908720"/>
            <a:ext cx="1107996" cy="4752528"/>
          </a:xfrm>
          <a:prstGeom prst="rect">
            <a:avLst/>
          </a:prstGeom>
          <a:noFill/>
        </p:spPr>
        <p:txBody>
          <a:bodyPr vert="eaVert" wrap="square" rtlCol="0">
            <a:spAutoFit/>
          </a:bodyPr>
          <a:lstStyle/>
          <a:p>
            <a:r>
              <a:rPr kumimoji="1" lang="zh-TW" altLang="en-US" sz="6000" dirty="0" smtClean="0">
                <a:solidFill>
                  <a:srgbClr val="E65C87"/>
                </a:solidFill>
                <a:latin typeface="文鼎甜妞體B"/>
                <a:ea typeface="文鼎甜妞體B"/>
                <a:cs typeface="文鼎甜妞體B"/>
              </a:rPr>
              <a:t>祝ＡＡＰ達標</a:t>
            </a:r>
            <a:endParaRPr kumimoji="1" lang="zh-TW" altLang="en-US" sz="6000" dirty="0">
              <a:solidFill>
                <a:srgbClr val="E65C87"/>
              </a:solidFill>
              <a:latin typeface="文鼎甜妞體B"/>
              <a:ea typeface="文鼎甜妞體B"/>
              <a:cs typeface="文鼎甜妞體B"/>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hape 100"/>
          <p:cNvSpPr txBox="1">
            <a:spLocks noGrp="1"/>
          </p:cNvSpPr>
          <p:nvPr>
            <p:ph type="ctrTitle"/>
          </p:nvPr>
        </p:nvSpPr>
        <p:spPr/>
        <p:txBody>
          <a:bodyPr/>
          <a:lstStyle/>
          <a:p>
            <a:pPr eaLnBrk="1" hangingPunct="1">
              <a:spcBef>
                <a:spcPct val="0"/>
              </a:spcBef>
              <a:buSzTx/>
              <a:buFont typeface="Times New Roman" pitchFamily="18" charset="0"/>
              <a:buNone/>
              <a:defRPr/>
            </a:pPr>
            <a:r>
              <a:rPr kumimoji="1" lang="zh-TW" altLang="en-US" sz="7200" b="1" dirty="0">
                <a:solidFill>
                  <a:srgbClr val="1074CE"/>
                </a:solidFill>
                <a:latin typeface="Arial" charset="0"/>
                <a:ea typeface="標楷體" pitchFamily="65" charset="-120"/>
                <a:cs typeface="Arial" charset="0"/>
                <a:sym typeface="Times New Roman" pitchFamily="18" charset="0"/>
              </a:rPr>
              <a:t>全球經濟趨勢</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0" descr="Taiwan’s energy security in question"/>
          <p:cNvPicPr>
            <a:picLocks noChangeAspect="1" noChangeArrowheads="1"/>
          </p:cNvPicPr>
          <p:nvPr/>
        </p:nvPicPr>
        <p:blipFill>
          <a:blip r:embed="rId3">
            <a:lum bright="-12000"/>
          </a:blip>
          <a:srcRect t="14305"/>
          <a:stretch>
            <a:fillRect/>
          </a:stretch>
        </p:blipFill>
        <p:spPr bwMode="auto">
          <a:xfrm>
            <a:off x="0" y="0"/>
            <a:ext cx="9144000" cy="6858000"/>
          </a:xfrm>
          <a:prstGeom prst="rect">
            <a:avLst/>
          </a:prstGeom>
          <a:noFill/>
          <a:ln w="9525">
            <a:noFill/>
            <a:miter lim="800000"/>
            <a:headEnd/>
            <a:tailEnd/>
          </a:ln>
        </p:spPr>
      </p:pic>
      <p:sp>
        <p:nvSpPr>
          <p:cNvPr id="13314" name="Shape 152"/>
          <p:cNvSpPr>
            <a:spLocks noChangeArrowheads="1"/>
          </p:cNvSpPr>
          <p:nvPr/>
        </p:nvSpPr>
        <p:spPr bwMode="auto">
          <a:xfrm>
            <a:off x="0" y="4221163"/>
            <a:ext cx="7351713" cy="1639887"/>
          </a:xfrm>
          <a:prstGeom prst="rect">
            <a:avLst/>
          </a:prstGeom>
          <a:solidFill>
            <a:srgbClr val="FFFFFF">
              <a:alpha val="54901"/>
            </a:srgbClr>
          </a:solidFill>
          <a:ln w="9525">
            <a:noFill/>
            <a:miter lim="800000"/>
            <a:headEnd/>
            <a:tailEnd/>
          </a:ln>
        </p:spPr>
        <p:txBody>
          <a:bodyPr lIns="91425" tIns="91425" rIns="91425" bIns="91425" anchor="ctr"/>
          <a:lstStyle/>
          <a:p>
            <a:endParaRPr kumimoji="0" lang="zh-TW" altLang="zh-TW"/>
          </a:p>
        </p:txBody>
      </p:sp>
      <p:sp>
        <p:nvSpPr>
          <p:cNvPr id="40964" name="Shape 153"/>
          <p:cNvSpPr txBox="1">
            <a:spLocks noGrp="1"/>
          </p:cNvSpPr>
          <p:nvPr>
            <p:ph type="ctrTitle"/>
          </p:nvPr>
        </p:nvSpPr>
        <p:spPr>
          <a:xfrm>
            <a:off x="755650" y="4941888"/>
            <a:ext cx="5795963" cy="736600"/>
          </a:xfrm>
        </p:spPr>
        <p:txBody>
          <a:bodyPr>
            <a:normAutofit fontScale="90000"/>
          </a:bodyPr>
          <a:lstStyle/>
          <a:p>
            <a:pPr eaLnBrk="1" hangingPunct="1">
              <a:buClr>
                <a:srgbClr val="97ABBC"/>
              </a:buClr>
              <a:buFont typeface="Times New Roman" pitchFamily="18" charset="0"/>
              <a:buNone/>
              <a:defRPr/>
            </a:pPr>
            <a:r>
              <a:rPr lang="zh-TW" altLang="en-US" sz="7200" b="1" smtClean="0">
                <a:solidFill>
                  <a:srgbClr val="002060"/>
                </a:solidFill>
                <a:effectLst>
                  <a:outerShdw blurRad="38100" dist="38100" dir="2700000" algn="tl">
                    <a:srgbClr val="C0C0C0"/>
                  </a:outerShdw>
                </a:effectLst>
                <a:latin typeface="Wingdings 2" pitchFamily="18" charset="2"/>
                <a:ea typeface="標楷體" pitchFamily="65" charset="-120"/>
                <a:cs typeface="Raleway"/>
                <a:sym typeface="Times New Roman" pitchFamily="18" charset="0"/>
              </a:rPr>
              <a:t>台灣現況</a:t>
            </a:r>
          </a:p>
        </p:txBody>
      </p:sp>
      <p:sp>
        <p:nvSpPr>
          <p:cNvPr id="13316" name="Shape 155"/>
          <p:cNvSpPr>
            <a:spLocks noChangeArrowheads="1"/>
          </p:cNvSpPr>
          <p:nvPr/>
        </p:nvSpPr>
        <p:spPr bwMode="auto">
          <a:xfrm>
            <a:off x="3676650" y="5926138"/>
            <a:ext cx="1836738" cy="103187"/>
          </a:xfrm>
          <a:prstGeom prst="rect">
            <a:avLst/>
          </a:prstGeom>
          <a:solidFill>
            <a:srgbClr val="FF9715"/>
          </a:solidFill>
          <a:ln w="9525">
            <a:noFill/>
            <a:miter lim="800000"/>
            <a:headEnd/>
            <a:tailEnd/>
          </a:ln>
        </p:spPr>
        <p:txBody>
          <a:bodyPr lIns="91425" tIns="91425" rIns="91425" bIns="91425" anchor="ctr"/>
          <a:lstStyle/>
          <a:p>
            <a:endParaRPr kumimoji="0" lang="zh-TW" altLang="zh-TW"/>
          </a:p>
        </p:txBody>
      </p:sp>
      <p:sp>
        <p:nvSpPr>
          <p:cNvPr id="13317" name="Shape 156"/>
          <p:cNvSpPr>
            <a:spLocks noChangeArrowheads="1"/>
          </p:cNvSpPr>
          <p:nvPr/>
        </p:nvSpPr>
        <p:spPr bwMode="auto">
          <a:xfrm>
            <a:off x="5514975" y="5926138"/>
            <a:ext cx="1836738" cy="103187"/>
          </a:xfrm>
          <a:prstGeom prst="rect">
            <a:avLst/>
          </a:prstGeom>
          <a:solidFill>
            <a:srgbClr val="F20253"/>
          </a:solidFill>
          <a:ln w="9525">
            <a:noFill/>
            <a:miter lim="800000"/>
            <a:headEnd/>
            <a:tailEnd/>
          </a:ln>
        </p:spPr>
        <p:txBody>
          <a:bodyPr lIns="91425" tIns="91425" rIns="91425" bIns="91425" anchor="ctr"/>
          <a:lstStyle/>
          <a:p>
            <a:endParaRPr kumimoji="0" lang="zh-TW" altLang="zh-TW"/>
          </a:p>
        </p:txBody>
      </p:sp>
      <p:sp>
        <p:nvSpPr>
          <p:cNvPr id="13318" name="Shape 157"/>
          <p:cNvSpPr>
            <a:spLocks noChangeArrowheads="1"/>
          </p:cNvSpPr>
          <p:nvPr/>
        </p:nvSpPr>
        <p:spPr bwMode="auto">
          <a:xfrm>
            <a:off x="0" y="5926138"/>
            <a:ext cx="1838325" cy="103187"/>
          </a:xfrm>
          <a:prstGeom prst="rect">
            <a:avLst/>
          </a:prstGeom>
          <a:solidFill>
            <a:srgbClr val="7ECEFD"/>
          </a:solidFill>
          <a:ln w="9525">
            <a:noFill/>
            <a:miter lim="800000"/>
            <a:headEnd/>
            <a:tailEnd/>
          </a:ln>
        </p:spPr>
        <p:txBody>
          <a:bodyPr lIns="91425" tIns="91425" rIns="91425" bIns="91425" anchor="ctr"/>
          <a:lstStyle/>
          <a:p>
            <a:endParaRPr kumimoji="0" lang="zh-TW" altLang="zh-TW"/>
          </a:p>
        </p:txBody>
      </p:sp>
      <p:sp>
        <p:nvSpPr>
          <p:cNvPr id="13319" name="Shape 158"/>
          <p:cNvSpPr>
            <a:spLocks noChangeArrowheads="1"/>
          </p:cNvSpPr>
          <p:nvPr/>
        </p:nvSpPr>
        <p:spPr bwMode="auto">
          <a:xfrm>
            <a:off x="1838325" y="5926138"/>
            <a:ext cx="1836738" cy="103187"/>
          </a:xfrm>
          <a:prstGeom prst="rect">
            <a:avLst/>
          </a:prstGeom>
          <a:solidFill>
            <a:srgbClr val="2185C5"/>
          </a:solidFill>
          <a:ln w="9525">
            <a:noFill/>
            <a:miter lim="800000"/>
            <a:headEnd/>
            <a:tailEnd/>
          </a:ln>
        </p:spPr>
        <p:txBody>
          <a:bodyPr lIns="91425" tIns="91425" rIns="91425" bIns="91425" anchor="ctr"/>
          <a:lstStyle/>
          <a:p>
            <a:endParaRPr kumimoji="0" lang="zh-TW" altLang="zh-TW"/>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468313" y="0"/>
            <a:ext cx="7783513" cy="1189038"/>
          </a:xfrm>
          <a:prstGeom prst="rect">
            <a:avLst/>
          </a:prstGeom>
          <a:noFill/>
          <a:ln w="9525">
            <a:noFill/>
            <a:miter lim="800000"/>
            <a:headEnd/>
            <a:tailEnd/>
          </a:ln>
          <a:effectLst/>
        </p:spPr>
        <p:txBody>
          <a:bodyPr>
            <a:spAutoFit/>
          </a:bodyPr>
          <a:lstStyle/>
          <a:p>
            <a:pPr algn="ctr">
              <a:defRPr/>
            </a:pPr>
            <a:r>
              <a:rPr lang="zh-TW" altLang="en-US" sz="7200" b="1" dirty="0">
                <a:solidFill>
                  <a:srgbClr val="1074CE"/>
                </a:solidFill>
                <a:effectLst>
                  <a:outerShdw blurRad="38100" dist="38100" dir="2700000" algn="tl">
                    <a:srgbClr val="C0C0C0"/>
                  </a:outerShdw>
                </a:effectLst>
                <a:latin typeface="Wingdings 2" pitchFamily="18" charset="2"/>
                <a:ea typeface="標楷體" pitchFamily="65" charset="-120"/>
              </a:rPr>
              <a:t>台灣的內憂外患</a:t>
            </a:r>
            <a:endParaRPr lang="en-US" altLang="zh-TW" sz="7200" b="1" dirty="0">
              <a:solidFill>
                <a:srgbClr val="1074CE"/>
              </a:solidFill>
              <a:effectLst>
                <a:outerShdw blurRad="38100" dist="38100" dir="2700000" algn="tl">
                  <a:srgbClr val="C0C0C0"/>
                </a:outerShdw>
              </a:effectLst>
              <a:latin typeface="Wingdings 2" pitchFamily="18" charset="2"/>
              <a:ea typeface="標楷體" pitchFamily="65" charset="-120"/>
            </a:endParaRPr>
          </a:p>
        </p:txBody>
      </p:sp>
      <p:sp>
        <p:nvSpPr>
          <p:cNvPr id="15362" name="Rectangle 2"/>
          <p:cNvSpPr>
            <a:spLocks noChangeArrowheads="1"/>
          </p:cNvSpPr>
          <p:nvPr/>
        </p:nvSpPr>
        <p:spPr bwMode="gray">
          <a:xfrm>
            <a:off x="0" y="1341438"/>
            <a:ext cx="9144000" cy="504825"/>
          </a:xfrm>
          <a:prstGeom prst="rect">
            <a:avLst/>
          </a:prstGeom>
          <a:solidFill>
            <a:srgbClr val="0070C0"/>
          </a:solidFill>
          <a:ln w="9525">
            <a:noFill/>
            <a:miter lim="800000"/>
            <a:headEnd/>
            <a:tailEnd/>
          </a:ln>
        </p:spPr>
        <p:txBody>
          <a:bodyPr anchor="ctr" anchorCtr="1"/>
          <a:lstStyle/>
          <a:p>
            <a:r>
              <a:rPr lang="zh-TW" altLang="en-US" sz="2000" b="1">
                <a:solidFill>
                  <a:srgbClr val="FFFFFF"/>
                </a:solidFill>
                <a:latin typeface="微軟正黑體" pitchFamily="34" charset="-120"/>
                <a:ea typeface="標楷體" pitchFamily="65" charset="-120"/>
                <a:cs typeface="Times New Roman" pitchFamily="18" charset="0"/>
              </a:rPr>
              <a:t>高失業率及長年財政赤字的問題</a:t>
            </a:r>
          </a:p>
        </p:txBody>
      </p:sp>
      <p:graphicFrame>
        <p:nvGraphicFramePr>
          <p:cNvPr id="6" name="表格 5"/>
          <p:cNvGraphicFramePr>
            <a:graphicFrameLocks noGrp="1"/>
          </p:cNvGraphicFramePr>
          <p:nvPr/>
        </p:nvGraphicFramePr>
        <p:xfrm>
          <a:off x="684213" y="2276475"/>
          <a:ext cx="7848600" cy="4105275"/>
        </p:xfrm>
        <a:graphic>
          <a:graphicData uri="http://schemas.openxmlformats.org/drawingml/2006/table">
            <a:tbl>
              <a:tblPr/>
              <a:tblGrid>
                <a:gridCol w="3924300"/>
                <a:gridCol w="3924300"/>
              </a:tblGrid>
              <a:tr h="444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sym typeface="Arial" charset="0"/>
                        </a:rPr>
                        <a:t>內憂</a:t>
                      </a:r>
                    </a:p>
                  </a:txBody>
                  <a:tcPr marL="91437" marR="91437"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rgbClr val="FFFFFF"/>
                          </a:solidFill>
                          <a:effectLst/>
                          <a:latin typeface="Times New Roman" pitchFamily="18" charset="0"/>
                          <a:ea typeface="標楷體" pitchFamily="65" charset="-120"/>
                          <a:cs typeface="Times New Roman" pitchFamily="18" charset="0"/>
                          <a:sym typeface="Arial" charset="0"/>
                        </a:rPr>
                        <a:t>外患</a:t>
                      </a:r>
                    </a:p>
                  </a:txBody>
                  <a:tcPr marL="91437" marR="91437"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60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900" b="0" i="0" u="none" strike="noStrike" cap="none" normalizeH="0" baseline="0" smtClean="0">
                        <a:ln>
                          <a:noFill/>
                        </a:ln>
                        <a:solidFill>
                          <a:srgbClr val="000000"/>
                        </a:solidFill>
                        <a:effectLst/>
                        <a:latin typeface="Times New Roman" pitchFamily="18" charset="0"/>
                        <a:ea typeface="標楷體" pitchFamily="65" charset="-120"/>
                        <a:cs typeface="Times New Roman" pitchFamily="18" charset="0"/>
                        <a:sym typeface="Arial" charset="0"/>
                      </a:endParaRPr>
                    </a:p>
                  </a:txBody>
                  <a:tcPr marL="91437" marR="91437"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8E3F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900" b="0" i="0" u="none" strike="noStrike" cap="none" normalizeH="0" baseline="0" dirty="0" smtClean="0">
                        <a:ln>
                          <a:noFill/>
                        </a:ln>
                        <a:solidFill>
                          <a:srgbClr val="000000"/>
                        </a:solidFill>
                        <a:effectLst/>
                        <a:latin typeface="Times New Roman" pitchFamily="18" charset="0"/>
                        <a:ea typeface="標楷體" pitchFamily="65" charset="-120"/>
                        <a:cs typeface="Times New Roman" pitchFamily="18" charset="0"/>
                        <a:sym typeface="Arial" charset="0"/>
                      </a:endParaRPr>
                    </a:p>
                  </a:txBody>
                  <a:tcPr marL="91437" marR="91437" marT="45729" marB="4572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8E3FB"/>
                    </a:solidFill>
                  </a:tcPr>
                </a:tc>
              </a:tr>
            </a:tbl>
          </a:graphicData>
        </a:graphic>
      </p:graphicFrame>
      <p:grpSp>
        <p:nvGrpSpPr>
          <p:cNvPr id="15374" name="群組 6"/>
          <p:cNvGrpSpPr>
            <a:grpSpLocks/>
          </p:cNvGrpSpPr>
          <p:nvPr/>
        </p:nvGrpSpPr>
        <p:grpSpPr bwMode="auto">
          <a:xfrm>
            <a:off x="1476375" y="3141663"/>
            <a:ext cx="2519363" cy="2743200"/>
            <a:chOff x="1547664" y="2566747"/>
            <a:chExt cx="2520280" cy="2743477"/>
          </a:xfrm>
        </p:grpSpPr>
        <p:sp>
          <p:nvSpPr>
            <p:cNvPr id="8" name="手繪多邊形 7"/>
            <p:cNvSpPr/>
            <p:nvPr/>
          </p:nvSpPr>
          <p:spPr>
            <a:xfrm>
              <a:off x="1547664" y="2566747"/>
              <a:ext cx="2520280" cy="685869"/>
            </a:xfrm>
            <a:custGeom>
              <a:avLst/>
              <a:gdLst>
                <a:gd name="connsiteX0" fmla="*/ 0 w 1234564"/>
                <a:gd name="connsiteY0" fmla="*/ 68587 h 685869"/>
                <a:gd name="connsiteX1" fmla="*/ 20089 w 1234564"/>
                <a:gd name="connsiteY1" fmla="*/ 20089 h 685869"/>
                <a:gd name="connsiteX2" fmla="*/ 68587 w 1234564"/>
                <a:gd name="connsiteY2" fmla="*/ 0 h 685869"/>
                <a:gd name="connsiteX3" fmla="*/ 1165977 w 1234564"/>
                <a:gd name="connsiteY3" fmla="*/ 0 h 685869"/>
                <a:gd name="connsiteX4" fmla="*/ 1214475 w 1234564"/>
                <a:gd name="connsiteY4" fmla="*/ 20089 h 685869"/>
                <a:gd name="connsiteX5" fmla="*/ 1234564 w 1234564"/>
                <a:gd name="connsiteY5" fmla="*/ 68587 h 685869"/>
                <a:gd name="connsiteX6" fmla="*/ 1234564 w 1234564"/>
                <a:gd name="connsiteY6" fmla="*/ 617282 h 685869"/>
                <a:gd name="connsiteX7" fmla="*/ 1214475 w 1234564"/>
                <a:gd name="connsiteY7" fmla="*/ 665780 h 685869"/>
                <a:gd name="connsiteX8" fmla="*/ 1165977 w 1234564"/>
                <a:gd name="connsiteY8" fmla="*/ 685869 h 685869"/>
                <a:gd name="connsiteX9" fmla="*/ 68587 w 1234564"/>
                <a:gd name="connsiteY9" fmla="*/ 685869 h 685869"/>
                <a:gd name="connsiteX10" fmla="*/ 20089 w 1234564"/>
                <a:gd name="connsiteY10" fmla="*/ 665780 h 685869"/>
                <a:gd name="connsiteX11" fmla="*/ 0 w 1234564"/>
                <a:gd name="connsiteY11" fmla="*/ 617282 h 685869"/>
                <a:gd name="connsiteX12" fmla="*/ 0 w 1234564"/>
                <a:gd name="connsiteY12" fmla="*/ 68587 h 68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4564" h="685869">
                  <a:moveTo>
                    <a:pt x="0" y="68587"/>
                  </a:moveTo>
                  <a:cubicBezTo>
                    <a:pt x="0" y="50397"/>
                    <a:pt x="7226" y="32951"/>
                    <a:pt x="20089" y="20089"/>
                  </a:cubicBezTo>
                  <a:cubicBezTo>
                    <a:pt x="32952" y="7226"/>
                    <a:pt x="50397" y="0"/>
                    <a:pt x="68587" y="0"/>
                  </a:cubicBezTo>
                  <a:lnTo>
                    <a:pt x="1165977" y="0"/>
                  </a:lnTo>
                  <a:cubicBezTo>
                    <a:pt x="1184167" y="0"/>
                    <a:pt x="1201613" y="7226"/>
                    <a:pt x="1214475" y="20089"/>
                  </a:cubicBezTo>
                  <a:cubicBezTo>
                    <a:pt x="1227338" y="32952"/>
                    <a:pt x="1234564" y="50397"/>
                    <a:pt x="1234564" y="68587"/>
                  </a:cubicBezTo>
                  <a:lnTo>
                    <a:pt x="1234564" y="617282"/>
                  </a:lnTo>
                  <a:cubicBezTo>
                    <a:pt x="1234564" y="635472"/>
                    <a:pt x="1227338" y="652918"/>
                    <a:pt x="1214475" y="665780"/>
                  </a:cubicBezTo>
                  <a:cubicBezTo>
                    <a:pt x="1201612" y="678643"/>
                    <a:pt x="1184167" y="685869"/>
                    <a:pt x="1165977" y="685869"/>
                  </a:cubicBezTo>
                  <a:lnTo>
                    <a:pt x="68587" y="685869"/>
                  </a:lnTo>
                  <a:cubicBezTo>
                    <a:pt x="50397" y="685869"/>
                    <a:pt x="32951" y="678643"/>
                    <a:pt x="20089" y="665780"/>
                  </a:cubicBezTo>
                  <a:cubicBezTo>
                    <a:pt x="7226" y="652917"/>
                    <a:pt x="0" y="635472"/>
                    <a:pt x="0" y="617282"/>
                  </a:cubicBezTo>
                  <a:lnTo>
                    <a:pt x="0" y="685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6768" tIns="126768" rIns="126768" bIns="126768" spcCol="1270" anchor="ctr"/>
            <a:lstStyle/>
            <a:p>
              <a:pPr algn="ctr" defTabSz="1244600">
                <a:lnSpc>
                  <a:spcPct val="90000"/>
                </a:lnSpc>
                <a:spcAft>
                  <a:spcPct val="35000"/>
                </a:spcAft>
                <a:defRPr/>
              </a:pPr>
              <a:r>
                <a:rPr lang="zh-TW" altLang="en-US" sz="1800" b="1" dirty="0">
                  <a:latin typeface="Times New Roman" pitchFamily="18" charset="0"/>
                  <a:ea typeface="標楷體" pitchFamily="65" charset="-120"/>
                  <a:cs typeface="Times New Roman" pitchFamily="18" charset="0"/>
                </a:rPr>
                <a:t>從希臘案例看台灣</a:t>
              </a:r>
            </a:p>
          </p:txBody>
        </p:sp>
        <p:sp>
          <p:nvSpPr>
            <p:cNvPr id="9" name="手繪多邊形 8"/>
            <p:cNvSpPr/>
            <p:nvPr/>
          </p:nvSpPr>
          <p:spPr>
            <a:xfrm>
              <a:off x="2652966" y="3295483"/>
              <a:ext cx="309676" cy="257201"/>
            </a:xfrm>
            <a:custGeom>
              <a:avLst/>
              <a:gdLst>
                <a:gd name="connsiteX0" fmla="*/ 0 w 257200"/>
                <a:gd name="connsiteY0" fmla="*/ 61728 h 308641"/>
                <a:gd name="connsiteX1" fmla="*/ 128600 w 257200"/>
                <a:gd name="connsiteY1" fmla="*/ 61728 h 308641"/>
                <a:gd name="connsiteX2" fmla="*/ 128600 w 257200"/>
                <a:gd name="connsiteY2" fmla="*/ 0 h 308641"/>
                <a:gd name="connsiteX3" fmla="*/ 257200 w 257200"/>
                <a:gd name="connsiteY3" fmla="*/ 154321 h 308641"/>
                <a:gd name="connsiteX4" fmla="*/ 128600 w 257200"/>
                <a:gd name="connsiteY4" fmla="*/ 308641 h 308641"/>
                <a:gd name="connsiteX5" fmla="*/ 128600 w 257200"/>
                <a:gd name="connsiteY5" fmla="*/ 246913 h 308641"/>
                <a:gd name="connsiteX6" fmla="*/ 0 w 257200"/>
                <a:gd name="connsiteY6" fmla="*/ 246913 h 308641"/>
                <a:gd name="connsiteX7" fmla="*/ 0 w 257200"/>
                <a:gd name="connsiteY7" fmla="*/ 61728 h 30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200" h="308641">
                  <a:moveTo>
                    <a:pt x="205760" y="1"/>
                  </a:moveTo>
                  <a:lnTo>
                    <a:pt x="205760" y="154321"/>
                  </a:lnTo>
                  <a:lnTo>
                    <a:pt x="257200" y="154321"/>
                  </a:lnTo>
                  <a:lnTo>
                    <a:pt x="128600" y="308640"/>
                  </a:lnTo>
                  <a:lnTo>
                    <a:pt x="0" y="154321"/>
                  </a:lnTo>
                  <a:lnTo>
                    <a:pt x="51440" y="154321"/>
                  </a:lnTo>
                  <a:lnTo>
                    <a:pt x="51440" y="1"/>
                  </a:lnTo>
                  <a:lnTo>
                    <a:pt x="205760" y="1"/>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lIns="61729" tIns="0" rIns="61728" bIns="77161" spcCol="1270" anchor="ctr"/>
            <a:lstStyle/>
            <a:p>
              <a:pPr algn="ctr" defTabSz="533400">
                <a:lnSpc>
                  <a:spcPct val="90000"/>
                </a:lnSpc>
                <a:spcAft>
                  <a:spcPct val="35000"/>
                </a:spcAft>
                <a:defRPr/>
              </a:pPr>
              <a:endParaRPr lang="zh-TW" altLang="en-US" sz="1100" b="1">
                <a:latin typeface="Times New Roman" pitchFamily="18" charset="0"/>
                <a:ea typeface="標楷體" pitchFamily="65" charset="-120"/>
                <a:cs typeface="Times New Roman" pitchFamily="18" charset="0"/>
              </a:endParaRPr>
            </a:p>
          </p:txBody>
        </p:sp>
        <p:sp>
          <p:nvSpPr>
            <p:cNvPr id="10" name="手繪多邊形 9"/>
            <p:cNvSpPr/>
            <p:nvPr/>
          </p:nvSpPr>
          <p:spPr>
            <a:xfrm>
              <a:off x="1547664" y="3595551"/>
              <a:ext cx="2520280" cy="685869"/>
            </a:xfrm>
            <a:custGeom>
              <a:avLst/>
              <a:gdLst>
                <a:gd name="connsiteX0" fmla="*/ 0 w 1234564"/>
                <a:gd name="connsiteY0" fmla="*/ 68587 h 685869"/>
                <a:gd name="connsiteX1" fmla="*/ 20089 w 1234564"/>
                <a:gd name="connsiteY1" fmla="*/ 20089 h 685869"/>
                <a:gd name="connsiteX2" fmla="*/ 68587 w 1234564"/>
                <a:gd name="connsiteY2" fmla="*/ 0 h 685869"/>
                <a:gd name="connsiteX3" fmla="*/ 1165977 w 1234564"/>
                <a:gd name="connsiteY3" fmla="*/ 0 h 685869"/>
                <a:gd name="connsiteX4" fmla="*/ 1214475 w 1234564"/>
                <a:gd name="connsiteY4" fmla="*/ 20089 h 685869"/>
                <a:gd name="connsiteX5" fmla="*/ 1234564 w 1234564"/>
                <a:gd name="connsiteY5" fmla="*/ 68587 h 685869"/>
                <a:gd name="connsiteX6" fmla="*/ 1234564 w 1234564"/>
                <a:gd name="connsiteY6" fmla="*/ 617282 h 685869"/>
                <a:gd name="connsiteX7" fmla="*/ 1214475 w 1234564"/>
                <a:gd name="connsiteY7" fmla="*/ 665780 h 685869"/>
                <a:gd name="connsiteX8" fmla="*/ 1165977 w 1234564"/>
                <a:gd name="connsiteY8" fmla="*/ 685869 h 685869"/>
                <a:gd name="connsiteX9" fmla="*/ 68587 w 1234564"/>
                <a:gd name="connsiteY9" fmla="*/ 685869 h 685869"/>
                <a:gd name="connsiteX10" fmla="*/ 20089 w 1234564"/>
                <a:gd name="connsiteY10" fmla="*/ 665780 h 685869"/>
                <a:gd name="connsiteX11" fmla="*/ 0 w 1234564"/>
                <a:gd name="connsiteY11" fmla="*/ 617282 h 685869"/>
                <a:gd name="connsiteX12" fmla="*/ 0 w 1234564"/>
                <a:gd name="connsiteY12" fmla="*/ 68587 h 68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4564" h="685869">
                  <a:moveTo>
                    <a:pt x="0" y="68587"/>
                  </a:moveTo>
                  <a:cubicBezTo>
                    <a:pt x="0" y="50397"/>
                    <a:pt x="7226" y="32951"/>
                    <a:pt x="20089" y="20089"/>
                  </a:cubicBezTo>
                  <a:cubicBezTo>
                    <a:pt x="32952" y="7226"/>
                    <a:pt x="50397" y="0"/>
                    <a:pt x="68587" y="0"/>
                  </a:cubicBezTo>
                  <a:lnTo>
                    <a:pt x="1165977" y="0"/>
                  </a:lnTo>
                  <a:cubicBezTo>
                    <a:pt x="1184167" y="0"/>
                    <a:pt x="1201613" y="7226"/>
                    <a:pt x="1214475" y="20089"/>
                  </a:cubicBezTo>
                  <a:cubicBezTo>
                    <a:pt x="1227338" y="32952"/>
                    <a:pt x="1234564" y="50397"/>
                    <a:pt x="1234564" y="68587"/>
                  </a:cubicBezTo>
                  <a:lnTo>
                    <a:pt x="1234564" y="617282"/>
                  </a:lnTo>
                  <a:cubicBezTo>
                    <a:pt x="1234564" y="635472"/>
                    <a:pt x="1227338" y="652918"/>
                    <a:pt x="1214475" y="665780"/>
                  </a:cubicBezTo>
                  <a:cubicBezTo>
                    <a:pt x="1201612" y="678643"/>
                    <a:pt x="1184167" y="685869"/>
                    <a:pt x="1165977" y="685869"/>
                  </a:cubicBezTo>
                  <a:lnTo>
                    <a:pt x="68587" y="685869"/>
                  </a:lnTo>
                  <a:cubicBezTo>
                    <a:pt x="50397" y="685869"/>
                    <a:pt x="32951" y="678643"/>
                    <a:pt x="20089" y="665780"/>
                  </a:cubicBezTo>
                  <a:cubicBezTo>
                    <a:pt x="7226" y="652917"/>
                    <a:pt x="0" y="635472"/>
                    <a:pt x="0" y="617282"/>
                  </a:cubicBezTo>
                  <a:lnTo>
                    <a:pt x="0" y="685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0578" tIns="130578" rIns="130578" bIns="130578" anchor="ctr"/>
            <a:lstStyle/>
            <a:p>
              <a:pPr algn="ctr" defTabSz="1289050">
                <a:lnSpc>
                  <a:spcPct val="90000"/>
                </a:lnSpc>
                <a:spcAft>
                  <a:spcPct val="35000"/>
                </a:spcAft>
                <a:defRPr/>
              </a:pPr>
              <a:r>
                <a:rPr lang="zh-TW" altLang="en-US" sz="1800" b="1">
                  <a:solidFill>
                    <a:srgbClr val="FFFFFF"/>
                  </a:solidFill>
                  <a:latin typeface="Times New Roman" pitchFamily="18" charset="0"/>
                  <a:ea typeface="標楷體" pitchFamily="65" charset="-120"/>
                  <a:cs typeface="Times New Roman" pitchFamily="18" charset="0"/>
                </a:rPr>
                <a:t>台灣財政結構</a:t>
              </a:r>
              <a:br>
                <a:rPr lang="zh-TW" altLang="en-US" sz="1800" b="1">
                  <a:solidFill>
                    <a:srgbClr val="FFFFFF"/>
                  </a:solidFill>
                  <a:latin typeface="Times New Roman" pitchFamily="18" charset="0"/>
                  <a:ea typeface="標楷體" pitchFamily="65" charset="-120"/>
                  <a:cs typeface="Times New Roman" pitchFamily="18" charset="0"/>
                </a:rPr>
              </a:br>
              <a:r>
                <a:rPr lang="zh-TW" altLang="en-US" sz="1800" b="1">
                  <a:solidFill>
                    <a:srgbClr val="FFFFFF"/>
                  </a:solidFill>
                  <a:latin typeface="Times New Roman" pitchFamily="18" charset="0"/>
                  <a:ea typeface="標楷體" pitchFamily="65" charset="-120"/>
                  <a:cs typeface="Times New Roman" pitchFamily="18" charset="0"/>
                </a:rPr>
                <a:t>四大基金破產潮</a:t>
              </a:r>
            </a:p>
          </p:txBody>
        </p:sp>
        <p:sp>
          <p:nvSpPr>
            <p:cNvPr id="11" name="手繪多邊形 10"/>
            <p:cNvSpPr/>
            <p:nvPr/>
          </p:nvSpPr>
          <p:spPr>
            <a:xfrm>
              <a:off x="2652966" y="4324286"/>
              <a:ext cx="309676" cy="257201"/>
            </a:xfrm>
            <a:custGeom>
              <a:avLst/>
              <a:gdLst>
                <a:gd name="connsiteX0" fmla="*/ 0 w 257200"/>
                <a:gd name="connsiteY0" fmla="*/ 61728 h 308641"/>
                <a:gd name="connsiteX1" fmla="*/ 128600 w 257200"/>
                <a:gd name="connsiteY1" fmla="*/ 61728 h 308641"/>
                <a:gd name="connsiteX2" fmla="*/ 128600 w 257200"/>
                <a:gd name="connsiteY2" fmla="*/ 0 h 308641"/>
                <a:gd name="connsiteX3" fmla="*/ 257200 w 257200"/>
                <a:gd name="connsiteY3" fmla="*/ 154321 h 308641"/>
                <a:gd name="connsiteX4" fmla="*/ 128600 w 257200"/>
                <a:gd name="connsiteY4" fmla="*/ 308641 h 308641"/>
                <a:gd name="connsiteX5" fmla="*/ 128600 w 257200"/>
                <a:gd name="connsiteY5" fmla="*/ 246913 h 308641"/>
                <a:gd name="connsiteX6" fmla="*/ 0 w 257200"/>
                <a:gd name="connsiteY6" fmla="*/ 246913 h 308641"/>
                <a:gd name="connsiteX7" fmla="*/ 0 w 257200"/>
                <a:gd name="connsiteY7" fmla="*/ 61728 h 30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200" h="308641">
                  <a:moveTo>
                    <a:pt x="205760" y="1"/>
                  </a:moveTo>
                  <a:lnTo>
                    <a:pt x="205760" y="154321"/>
                  </a:lnTo>
                  <a:lnTo>
                    <a:pt x="257200" y="154321"/>
                  </a:lnTo>
                  <a:lnTo>
                    <a:pt x="128600" y="308640"/>
                  </a:lnTo>
                  <a:lnTo>
                    <a:pt x="0" y="154321"/>
                  </a:lnTo>
                  <a:lnTo>
                    <a:pt x="51440" y="154321"/>
                  </a:lnTo>
                  <a:lnTo>
                    <a:pt x="51440" y="1"/>
                  </a:lnTo>
                  <a:lnTo>
                    <a:pt x="205760" y="1"/>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lIns="61729" tIns="0" rIns="61728" bIns="77161" spcCol="1270" anchor="ctr"/>
            <a:lstStyle/>
            <a:p>
              <a:pPr algn="ctr" defTabSz="533400">
                <a:lnSpc>
                  <a:spcPct val="90000"/>
                </a:lnSpc>
                <a:spcAft>
                  <a:spcPct val="35000"/>
                </a:spcAft>
                <a:defRPr/>
              </a:pPr>
              <a:endParaRPr lang="zh-TW" altLang="en-US" sz="1100" b="1">
                <a:latin typeface="Times New Roman" pitchFamily="18" charset="0"/>
                <a:ea typeface="標楷體" pitchFamily="65" charset="-120"/>
                <a:cs typeface="Times New Roman" pitchFamily="18" charset="0"/>
              </a:endParaRPr>
            </a:p>
          </p:txBody>
        </p:sp>
        <p:sp>
          <p:nvSpPr>
            <p:cNvPr id="12" name="手繪多邊形 11"/>
            <p:cNvSpPr/>
            <p:nvPr/>
          </p:nvSpPr>
          <p:spPr>
            <a:xfrm>
              <a:off x="1547664" y="4624355"/>
              <a:ext cx="2520280" cy="685869"/>
            </a:xfrm>
            <a:custGeom>
              <a:avLst/>
              <a:gdLst>
                <a:gd name="connsiteX0" fmla="*/ 0 w 1234564"/>
                <a:gd name="connsiteY0" fmla="*/ 68587 h 685869"/>
                <a:gd name="connsiteX1" fmla="*/ 20089 w 1234564"/>
                <a:gd name="connsiteY1" fmla="*/ 20089 h 685869"/>
                <a:gd name="connsiteX2" fmla="*/ 68587 w 1234564"/>
                <a:gd name="connsiteY2" fmla="*/ 0 h 685869"/>
                <a:gd name="connsiteX3" fmla="*/ 1165977 w 1234564"/>
                <a:gd name="connsiteY3" fmla="*/ 0 h 685869"/>
                <a:gd name="connsiteX4" fmla="*/ 1214475 w 1234564"/>
                <a:gd name="connsiteY4" fmla="*/ 20089 h 685869"/>
                <a:gd name="connsiteX5" fmla="*/ 1234564 w 1234564"/>
                <a:gd name="connsiteY5" fmla="*/ 68587 h 685869"/>
                <a:gd name="connsiteX6" fmla="*/ 1234564 w 1234564"/>
                <a:gd name="connsiteY6" fmla="*/ 617282 h 685869"/>
                <a:gd name="connsiteX7" fmla="*/ 1214475 w 1234564"/>
                <a:gd name="connsiteY7" fmla="*/ 665780 h 685869"/>
                <a:gd name="connsiteX8" fmla="*/ 1165977 w 1234564"/>
                <a:gd name="connsiteY8" fmla="*/ 685869 h 685869"/>
                <a:gd name="connsiteX9" fmla="*/ 68587 w 1234564"/>
                <a:gd name="connsiteY9" fmla="*/ 685869 h 685869"/>
                <a:gd name="connsiteX10" fmla="*/ 20089 w 1234564"/>
                <a:gd name="connsiteY10" fmla="*/ 665780 h 685869"/>
                <a:gd name="connsiteX11" fmla="*/ 0 w 1234564"/>
                <a:gd name="connsiteY11" fmla="*/ 617282 h 685869"/>
                <a:gd name="connsiteX12" fmla="*/ 0 w 1234564"/>
                <a:gd name="connsiteY12" fmla="*/ 68587 h 68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4564" h="685869">
                  <a:moveTo>
                    <a:pt x="0" y="68587"/>
                  </a:moveTo>
                  <a:cubicBezTo>
                    <a:pt x="0" y="50397"/>
                    <a:pt x="7226" y="32951"/>
                    <a:pt x="20089" y="20089"/>
                  </a:cubicBezTo>
                  <a:cubicBezTo>
                    <a:pt x="32952" y="7226"/>
                    <a:pt x="50397" y="0"/>
                    <a:pt x="68587" y="0"/>
                  </a:cubicBezTo>
                  <a:lnTo>
                    <a:pt x="1165977" y="0"/>
                  </a:lnTo>
                  <a:cubicBezTo>
                    <a:pt x="1184167" y="0"/>
                    <a:pt x="1201613" y="7226"/>
                    <a:pt x="1214475" y="20089"/>
                  </a:cubicBezTo>
                  <a:cubicBezTo>
                    <a:pt x="1227338" y="32952"/>
                    <a:pt x="1234564" y="50397"/>
                    <a:pt x="1234564" y="68587"/>
                  </a:cubicBezTo>
                  <a:lnTo>
                    <a:pt x="1234564" y="617282"/>
                  </a:lnTo>
                  <a:cubicBezTo>
                    <a:pt x="1234564" y="635472"/>
                    <a:pt x="1227338" y="652918"/>
                    <a:pt x="1214475" y="665780"/>
                  </a:cubicBezTo>
                  <a:cubicBezTo>
                    <a:pt x="1201612" y="678643"/>
                    <a:pt x="1184167" y="685869"/>
                    <a:pt x="1165977" y="685869"/>
                  </a:cubicBezTo>
                  <a:lnTo>
                    <a:pt x="68587" y="685869"/>
                  </a:lnTo>
                  <a:cubicBezTo>
                    <a:pt x="50397" y="685869"/>
                    <a:pt x="32951" y="678643"/>
                    <a:pt x="20089" y="665780"/>
                  </a:cubicBezTo>
                  <a:cubicBezTo>
                    <a:pt x="7226" y="652917"/>
                    <a:pt x="0" y="635472"/>
                    <a:pt x="0" y="617282"/>
                  </a:cubicBezTo>
                  <a:lnTo>
                    <a:pt x="0" y="685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6768" tIns="126768" rIns="126768" bIns="126768" anchor="ctr"/>
            <a:lstStyle/>
            <a:p>
              <a:pPr algn="ctr" defTabSz="1244600">
                <a:lnSpc>
                  <a:spcPct val="90000"/>
                </a:lnSpc>
                <a:spcAft>
                  <a:spcPct val="35000"/>
                </a:spcAft>
                <a:defRPr/>
              </a:pPr>
              <a:r>
                <a:rPr lang="zh-TW" altLang="en-US" sz="1800" b="1">
                  <a:solidFill>
                    <a:srgbClr val="FFFFFF"/>
                  </a:solidFill>
                  <a:latin typeface="Times New Roman" pitchFamily="18" charset="0"/>
                  <a:ea typeface="標楷體" pitchFamily="65" charset="-120"/>
                  <a:cs typeface="Times New Roman" pitchFamily="18" charset="0"/>
                </a:rPr>
                <a:t>人口紅利失衡</a:t>
              </a:r>
            </a:p>
          </p:txBody>
        </p:sp>
      </p:grpSp>
      <p:grpSp>
        <p:nvGrpSpPr>
          <p:cNvPr id="15375" name="群組 12"/>
          <p:cNvGrpSpPr>
            <a:grpSpLocks/>
          </p:cNvGrpSpPr>
          <p:nvPr/>
        </p:nvGrpSpPr>
        <p:grpSpPr bwMode="auto">
          <a:xfrm>
            <a:off x="5292725" y="3141663"/>
            <a:ext cx="2519363" cy="2743200"/>
            <a:chOff x="1547664" y="2566747"/>
            <a:chExt cx="2520280" cy="2743477"/>
          </a:xfrm>
        </p:grpSpPr>
        <p:sp>
          <p:nvSpPr>
            <p:cNvPr id="14" name="手繪多邊形 13"/>
            <p:cNvSpPr/>
            <p:nvPr/>
          </p:nvSpPr>
          <p:spPr>
            <a:xfrm>
              <a:off x="1547664" y="2566747"/>
              <a:ext cx="2520280" cy="685869"/>
            </a:xfrm>
            <a:custGeom>
              <a:avLst/>
              <a:gdLst>
                <a:gd name="connsiteX0" fmla="*/ 0 w 1234564"/>
                <a:gd name="connsiteY0" fmla="*/ 68587 h 685869"/>
                <a:gd name="connsiteX1" fmla="*/ 20089 w 1234564"/>
                <a:gd name="connsiteY1" fmla="*/ 20089 h 685869"/>
                <a:gd name="connsiteX2" fmla="*/ 68587 w 1234564"/>
                <a:gd name="connsiteY2" fmla="*/ 0 h 685869"/>
                <a:gd name="connsiteX3" fmla="*/ 1165977 w 1234564"/>
                <a:gd name="connsiteY3" fmla="*/ 0 h 685869"/>
                <a:gd name="connsiteX4" fmla="*/ 1214475 w 1234564"/>
                <a:gd name="connsiteY4" fmla="*/ 20089 h 685869"/>
                <a:gd name="connsiteX5" fmla="*/ 1234564 w 1234564"/>
                <a:gd name="connsiteY5" fmla="*/ 68587 h 685869"/>
                <a:gd name="connsiteX6" fmla="*/ 1234564 w 1234564"/>
                <a:gd name="connsiteY6" fmla="*/ 617282 h 685869"/>
                <a:gd name="connsiteX7" fmla="*/ 1214475 w 1234564"/>
                <a:gd name="connsiteY7" fmla="*/ 665780 h 685869"/>
                <a:gd name="connsiteX8" fmla="*/ 1165977 w 1234564"/>
                <a:gd name="connsiteY8" fmla="*/ 685869 h 685869"/>
                <a:gd name="connsiteX9" fmla="*/ 68587 w 1234564"/>
                <a:gd name="connsiteY9" fmla="*/ 685869 h 685869"/>
                <a:gd name="connsiteX10" fmla="*/ 20089 w 1234564"/>
                <a:gd name="connsiteY10" fmla="*/ 665780 h 685869"/>
                <a:gd name="connsiteX11" fmla="*/ 0 w 1234564"/>
                <a:gd name="connsiteY11" fmla="*/ 617282 h 685869"/>
                <a:gd name="connsiteX12" fmla="*/ 0 w 1234564"/>
                <a:gd name="connsiteY12" fmla="*/ 68587 h 68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4564" h="685869">
                  <a:moveTo>
                    <a:pt x="0" y="68587"/>
                  </a:moveTo>
                  <a:cubicBezTo>
                    <a:pt x="0" y="50397"/>
                    <a:pt x="7226" y="32951"/>
                    <a:pt x="20089" y="20089"/>
                  </a:cubicBezTo>
                  <a:cubicBezTo>
                    <a:pt x="32952" y="7226"/>
                    <a:pt x="50397" y="0"/>
                    <a:pt x="68587" y="0"/>
                  </a:cubicBezTo>
                  <a:lnTo>
                    <a:pt x="1165977" y="0"/>
                  </a:lnTo>
                  <a:cubicBezTo>
                    <a:pt x="1184167" y="0"/>
                    <a:pt x="1201613" y="7226"/>
                    <a:pt x="1214475" y="20089"/>
                  </a:cubicBezTo>
                  <a:cubicBezTo>
                    <a:pt x="1227338" y="32952"/>
                    <a:pt x="1234564" y="50397"/>
                    <a:pt x="1234564" y="68587"/>
                  </a:cubicBezTo>
                  <a:lnTo>
                    <a:pt x="1234564" y="617282"/>
                  </a:lnTo>
                  <a:cubicBezTo>
                    <a:pt x="1234564" y="635472"/>
                    <a:pt x="1227338" y="652918"/>
                    <a:pt x="1214475" y="665780"/>
                  </a:cubicBezTo>
                  <a:cubicBezTo>
                    <a:pt x="1201612" y="678643"/>
                    <a:pt x="1184167" y="685869"/>
                    <a:pt x="1165977" y="685869"/>
                  </a:cubicBezTo>
                  <a:lnTo>
                    <a:pt x="68587" y="685869"/>
                  </a:lnTo>
                  <a:cubicBezTo>
                    <a:pt x="50397" y="685869"/>
                    <a:pt x="32951" y="678643"/>
                    <a:pt x="20089" y="665780"/>
                  </a:cubicBezTo>
                  <a:cubicBezTo>
                    <a:pt x="7226" y="652917"/>
                    <a:pt x="0" y="635472"/>
                    <a:pt x="0" y="617282"/>
                  </a:cubicBezTo>
                  <a:lnTo>
                    <a:pt x="0" y="685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6768" tIns="126768" rIns="126768" bIns="126768" spcCol="1270" anchor="ctr"/>
            <a:lstStyle/>
            <a:p>
              <a:pPr algn="ctr" defTabSz="1244600">
                <a:lnSpc>
                  <a:spcPct val="90000"/>
                </a:lnSpc>
                <a:spcAft>
                  <a:spcPct val="35000"/>
                </a:spcAft>
                <a:defRPr/>
              </a:pPr>
              <a:r>
                <a:rPr lang="zh-TW" altLang="en-US" sz="1800" b="1" dirty="0">
                  <a:latin typeface="Times New Roman" pitchFamily="18" charset="0"/>
                  <a:ea typeface="標楷體" pitchFamily="65" charset="-120"/>
                  <a:cs typeface="Times New Roman" pitchFamily="18" charset="0"/>
                </a:rPr>
                <a:t>貿易陷入衰退</a:t>
              </a:r>
            </a:p>
          </p:txBody>
        </p:sp>
        <p:sp>
          <p:nvSpPr>
            <p:cNvPr id="15" name="手繪多邊形 14"/>
            <p:cNvSpPr/>
            <p:nvPr/>
          </p:nvSpPr>
          <p:spPr>
            <a:xfrm>
              <a:off x="2652966" y="3295483"/>
              <a:ext cx="309676" cy="257201"/>
            </a:xfrm>
            <a:custGeom>
              <a:avLst/>
              <a:gdLst>
                <a:gd name="connsiteX0" fmla="*/ 0 w 257200"/>
                <a:gd name="connsiteY0" fmla="*/ 61728 h 308641"/>
                <a:gd name="connsiteX1" fmla="*/ 128600 w 257200"/>
                <a:gd name="connsiteY1" fmla="*/ 61728 h 308641"/>
                <a:gd name="connsiteX2" fmla="*/ 128600 w 257200"/>
                <a:gd name="connsiteY2" fmla="*/ 0 h 308641"/>
                <a:gd name="connsiteX3" fmla="*/ 257200 w 257200"/>
                <a:gd name="connsiteY3" fmla="*/ 154321 h 308641"/>
                <a:gd name="connsiteX4" fmla="*/ 128600 w 257200"/>
                <a:gd name="connsiteY4" fmla="*/ 308641 h 308641"/>
                <a:gd name="connsiteX5" fmla="*/ 128600 w 257200"/>
                <a:gd name="connsiteY5" fmla="*/ 246913 h 308641"/>
                <a:gd name="connsiteX6" fmla="*/ 0 w 257200"/>
                <a:gd name="connsiteY6" fmla="*/ 246913 h 308641"/>
                <a:gd name="connsiteX7" fmla="*/ 0 w 257200"/>
                <a:gd name="connsiteY7" fmla="*/ 61728 h 30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200" h="308641">
                  <a:moveTo>
                    <a:pt x="205760" y="1"/>
                  </a:moveTo>
                  <a:lnTo>
                    <a:pt x="205760" y="154321"/>
                  </a:lnTo>
                  <a:lnTo>
                    <a:pt x="257200" y="154321"/>
                  </a:lnTo>
                  <a:lnTo>
                    <a:pt x="128600" y="308640"/>
                  </a:lnTo>
                  <a:lnTo>
                    <a:pt x="0" y="154321"/>
                  </a:lnTo>
                  <a:lnTo>
                    <a:pt x="51440" y="154321"/>
                  </a:lnTo>
                  <a:lnTo>
                    <a:pt x="51440" y="1"/>
                  </a:lnTo>
                  <a:lnTo>
                    <a:pt x="205760" y="1"/>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lIns="61729" tIns="0" rIns="61728" bIns="77161" spcCol="1270" anchor="ctr"/>
            <a:lstStyle/>
            <a:p>
              <a:pPr algn="ctr" defTabSz="533400">
                <a:lnSpc>
                  <a:spcPct val="90000"/>
                </a:lnSpc>
                <a:spcAft>
                  <a:spcPct val="35000"/>
                </a:spcAft>
                <a:defRPr/>
              </a:pPr>
              <a:endParaRPr lang="zh-TW" altLang="en-US" sz="1100" b="1">
                <a:latin typeface="Times New Roman" pitchFamily="18" charset="0"/>
                <a:ea typeface="標楷體" pitchFamily="65" charset="-120"/>
                <a:cs typeface="Times New Roman" pitchFamily="18" charset="0"/>
              </a:endParaRPr>
            </a:p>
          </p:txBody>
        </p:sp>
        <p:sp>
          <p:nvSpPr>
            <p:cNvPr id="16" name="手繪多邊形 15"/>
            <p:cNvSpPr/>
            <p:nvPr/>
          </p:nvSpPr>
          <p:spPr>
            <a:xfrm>
              <a:off x="1547664" y="3595551"/>
              <a:ext cx="2520280" cy="685869"/>
            </a:xfrm>
            <a:custGeom>
              <a:avLst/>
              <a:gdLst>
                <a:gd name="connsiteX0" fmla="*/ 0 w 1234564"/>
                <a:gd name="connsiteY0" fmla="*/ 68587 h 685869"/>
                <a:gd name="connsiteX1" fmla="*/ 20089 w 1234564"/>
                <a:gd name="connsiteY1" fmla="*/ 20089 h 685869"/>
                <a:gd name="connsiteX2" fmla="*/ 68587 w 1234564"/>
                <a:gd name="connsiteY2" fmla="*/ 0 h 685869"/>
                <a:gd name="connsiteX3" fmla="*/ 1165977 w 1234564"/>
                <a:gd name="connsiteY3" fmla="*/ 0 h 685869"/>
                <a:gd name="connsiteX4" fmla="*/ 1214475 w 1234564"/>
                <a:gd name="connsiteY4" fmla="*/ 20089 h 685869"/>
                <a:gd name="connsiteX5" fmla="*/ 1234564 w 1234564"/>
                <a:gd name="connsiteY5" fmla="*/ 68587 h 685869"/>
                <a:gd name="connsiteX6" fmla="*/ 1234564 w 1234564"/>
                <a:gd name="connsiteY6" fmla="*/ 617282 h 685869"/>
                <a:gd name="connsiteX7" fmla="*/ 1214475 w 1234564"/>
                <a:gd name="connsiteY7" fmla="*/ 665780 h 685869"/>
                <a:gd name="connsiteX8" fmla="*/ 1165977 w 1234564"/>
                <a:gd name="connsiteY8" fmla="*/ 685869 h 685869"/>
                <a:gd name="connsiteX9" fmla="*/ 68587 w 1234564"/>
                <a:gd name="connsiteY9" fmla="*/ 685869 h 685869"/>
                <a:gd name="connsiteX10" fmla="*/ 20089 w 1234564"/>
                <a:gd name="connsiteY10" fmla="*/ 665780 h 685869"/>
                <a:gd name="connsiteX11" fmla="*/ 0 w 1234564"/>
                <a:gd name="connsiteY11" fmla="*/ 617282 h 685869"/>
                <a:gd name="connsiteX12" fmla="*/ 0 w 1234564"/>
                <a:gd name="connsiteY12" fmla="*/ 68587 h 68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4564" h="685869">
                  <a:moveTo>
                    <a:pt x="0" y="68587"/>
                  </a:moveTo>
                  <a:cubicBezTo>
                    <a:pt x="0" y="50397"/>
                    <a:pt x="7226" y="32951"/>
                    <a:pt x="20089" y="20089"/>
                  </a:cubicBezTo>
                  <a:cubicBezTo>
                    <a:pt x="32952" y="7226"/>
                    <a:pt x="50397" y="0"/>
                    <a:pt x="68587" y="0"/>
                  </a:cubicBezTo>
                  <a:lnTo>
                    <a:pt x="1165977" y="0"/>
                  </a:lnTo>
                  <a:cubicBezTo>
                    <a:pt x="1184167" y="0"/>
                    <a:pt x="1201613" y="7226"/>
                    <a:pt x="1214475" y="20089"/>
                  </a:cubicBezTo>
                  <a:cubicBezTo>
                    <a:pt x="1227338" y="32952"/>
                    <a:pt x="1234564" y="50397"/>
                    <a:pt x="1234564" y="68587"/>
                  </a:cubicBezTo>
                  <a:lnTo>
                    <a:pt x="1234564" y="617282"/>
                  </a:lnTo>
                  <a:cubicBezTo>
                    <a:pt x="1234564" y="635472"/>
                    <a:pt x="1227338" y="652918"/>
                    <a:pt x="1214475" y="665780"/>
                  </a:cubicBezTo>
                  <a:cubicBezTo>
                    <a:pt x="1201612" y="678643"/>
                    <a:pt x="1184167" y="685869"/>
                    <a:pt x="1165977" y="685869"/>
                  </a:cubicBezTo>
                  <a:lnTo>
                    <a:pt x="68587" y="685869"/>
                  </a:lnTo>
                  <a:cubicBezTo>
                    <a:pt x="50397" y="685869"/>
                    <a:pt x="32951" y="678643"/>
                    <a:pt x="20089" y="665780"/>
                  </a:cubicBezTo>
                  <a:cubicBezTo>
                    <a:pt x="7226" y="652917"/>
                    <a:pt x="0" y="635472"/>
                    <a:pt x="0" y="617282"/>
                  </a:cubicBezTo>
                  <a:lnTo>
                    <a:pt x="0" y="685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30578" tIns="130578" rIns="130578" bIns="130578" anchor="ctr"/>
            <a:lstStyle/>
            <a:p>
              <a:pPr algn="ctr" defTabSz="1289050">
                <a:lnSpc>
                  <a:spcPct val="90000"/>
                </a:lnSpc>
                <a:defRPr/>
              </a:pPr>
              <a:r>
                <a:rPr lang="zh-TW" altLang="en-US" sz="1800" b="1" dirty="0">
                  <a:solidFill>
                    <a:srgbClr val="FFFFFF"/>
                  </a:solidFill>
                  <a:latin typeface="微軟正黑體" pitchFamily="34" charset="-120"/>
                  <a:ea typeface="標楷體" pitchFamily="65" charset="-120"/>
                  <a:cs typeface="Times New Roman" pitchFamily="18" charset="0"/>
                </a:rPr>
                <a:t>台灣與</a:t>
              </a:r>
              <a:endParaRPr lang="en-US" altLang="zh-TW" sz="1800" b="1" dirty="0">
                <a:solidFill>
                  <a:srgbClr val="FFFFFF"/>
                </a:solidFill>
                <a:latin typeface="微軟正黑體" pitchFamily="34" charset="-120"/>
                <a:ea typeface="標楷體" pitchFamily="65" charset="-120"/>
                <a:cs typeface="Times New Roman" pitchFamily="18" charset="0"/>
              </a:endParaRPr>
            </a:p>
            <a:p>
              <a:pPr algn="ctr" defTabSz="1289050">
                <a:lnSpc>
                  <a:spcPct val="90000"/>
                </a:lnSpc>
                <a:defRPr/>
              </a:pPr>
              <a:r>
                <a:rPr lang="en-US" altLang="zh-TW" sz="1800" b="1" dirty="0" smtClean="0">
                  <a:solidFill>
                    <a:srgbClr val="FFFFFF"/>
                  </a:solidFill>
                  <a:latin typeface="微軟正黑體" pitchFamily="34" charset="-120"/>
                  <a:ea typeface="標楷體" pitchFamily="65" charset="-120"/>
                  <a:cs typeface="Times New Roman" pitchFamily="18" charset="0"/>
                </a:rPr>
                <a:t>RCEP</a:t>
              </a:r>
              <a:r>
                <a:rPr lang="zh-TW" altLang="en-US" sz="1800" b="1" dirty="0">
                  <a:solidFill>
                    <a:srgbClr val="FFFFFF"/>
                  </a:solidFill>
                  <a:latin typeface="微軟正黑體" pitchFamily="34" charset="-120"/>
                  <a:ea typeface="標楷體" pitchFamily="65" charset="-120"/>
                  <a:cs typeface="Times New Roman" pitchFamily="18" charset="0"/>
                </a:rPr>
                <a:t>關係</a:t>
              </a:r>
            </a:p>
          </p:txBody>
        </p:sp>
        <p:sp>
          <p:nvSpPr>
            <p:cNvPr id="17" name="手繪多邊形 16"/>
            <p:cNvSpPr/>
            <p:nvPr/>
          </p:nvSpPr>
          <p:spPr>
            <a:xfrm>
              <a:off x="2652966" y="4324286"/>
              <a:ext cx="309676" cy="257201"/>
            </a:xfrm>
            <a:custGeom>
              <a:avLst/>
              <a:gdLst>
                <a:gd name="connsiteX0" fmla="*/ 0 w 257200"/>
                <a:gd name="connsiteY0" fmla="*/ 61728 h 308641"/>
                <a:gd name="connsiteX1" fmla="*/ 128600 w 257200"/>
                <a:gd name="connsiteY1" fmla="*/ 61728 h 308641"/>
                <a:gd name="connsiteX2" fmla="*/ 128600 w 257200"/>
                <a:gd name="connsiteY2" fmla="*/ 0 h 308641"/>
                <a:gd name="connsiteX3" fmla="*/ 257200 w 257200"/>
                <a:gd name="connsiteY3" fmla="*/ 154321 h 308641"/>
                <a:gd name="connsiteX4" fmla="*/ 128600 w 257200"/>
                <a:gd name="connsiteY4" fmla="*/ 308641 h 308641"/>
                <a:gd name="connsiteX5" fmla="*/ 128600 w 257200"/>
                <a:gd name="connsiteY5" fmla="*/ 246913 h 308641"/>
                <a:gd name="connsiteX6" fmla="*/ 0 w 257200"/>
                <a:gd name="connsiteY6" fmla="*/ 246913 h 308641"/>
                <a:gd name="connsiteX7" fmla="*/ 0 w 257200"/>
                <a:gd name="connsiteY7" fmla="*/ 61728 h 30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200" h="308641">
                  <a:moveTo>
                    <a:pt x="205760" y="1"/>
                  </a:moveTo>
                  <a:lnTo>
                    <a:pt x="205760" y="154321"/>
                  </a:lnTo>
                  <a:lnTo>
                    <a:pt x="257200" y="154321"/>
                  </a:lnTo>
                  <a:lnTo>
                    <a:pt x="128600" y="308640"/>
                  </a:lnTo>
                  <a:lnTo>
                    <a:pt x="0" y="154321"/>
                  </a:lnTo>
                  <a:lnTo>
                    <a:pt x="51440" y="154321"/>
                  </a:lnTo>
                  <a:lnTo>
                    <a:pt x="51440" y="1"/>
                  </a:lnTo>
                  <a:lnTo>
                    <a:pt x="205760" y="1"/>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lIns="61729" tIns="0" rIns="61728" bIns="77161" spcCol="1270" anchor="ctr"/>
            <a:lstStyle/>
            <a:p>
              <a:pPr algn="ctr" defTabSz="533400">
                <a:lnSpc>
                  <a:spcPct val="90000"/>
                </a:lnSpc>
                <a:spcAft>
                  <a:spcPct val="35000"/>
                </a:spcAft>
                <a:defRPr/>
              </a:pPr>
              <a:endParaRPr lang="zh-TW" altLang="en-US" sz="1100" b="1">
                <a:latin typeface="Times New Roman" pitchFamily="18" charset="0"/>
                <a:ea typeface="標楷體" pitchFamily="65" charset="-120"/>
                <a:cs typeface="Times New Roman" pitchFamily="18" charset="0"/>
              </a:endParaRPr>
            </a:p>
          </p:txBody>
        </p:sp>
        <p:sp>
          <p:nvSpPr>
            <p:cNvPr id="18" name="手繪多邊形 17"/>
            <p:cNvSpPr/>
            <p:nvPr/>
          </p:nvSpPr>
          <p:spPr>
            <a:xfrm>
              <a:off x="1547664" y="4624355"/>
              <a:ext cx="2520280" cy="685869"/>
            </a:xfrm>
            <a:custGeom>
              <a:avLst/>
              <a:gdLst>
                <a:gd name="connsiteX0" fmla="*/ 0 w 1234564"/>
                <a:gd name="connsiteY0" fmla="*/ 68587 h 685869"/>
                <a:gd name="connsiteX1" fmla="*/ 20089 w 1234564"/>
                <a:gd name="connsiteY1" fmla="*/ 20089 h 685869"/>
                <a:gd name="connsiteX2" fmla="*/ 68587 w 1234564"/>
                <a:gd name="connsiteY2" fmla="*/ 0 h 685869"/>
                <a:gd name="connsiteX3" fmla="*/ 1165977 w 1234564"/>
                <a:gd name="connsiteY3" fmla="*/ 0 h 685869"/>
                <a:gd name="connsiteX4" fmla="*/ 1214475 w 1234564"/>
                <a:gd name="connsiteY4" fmla="*/ 20089 h 685869"/>
                <a:gd name="connsiteX5" fmla="*/ 1234564 w 1234564"/>
                <a:gd name="connsiteY5" fmla="*/ 68587 h 685869"/>
                <a:gd name="connsiteX6" fmla="*/ 1234564 w 1234564"/>
                <a:gd name="connsiteY6" fmla="*/ 617282 h 685869"/>
                <a:gd name="connsiteX7" fmla="*/ 1214475 w 1234564"/>
                <a:gd name="connsiteY7" fmla="*/ 665780 h 685869"/>
                <a:gd name="connsiteX8" fmla="*/ 1165977 w 1234564"/>
                <a:gd name="connsiteY8" fmla="*/ 685869 h 685869"/>
                <a:gd name="connsiteX9" fmla="*/ 68587 w 1234564"/>
                <a:gd name="connsiteY9" fmla="*/ 685869 h 685869"/>
                <a:gd name="connsiteX10" fmla="*/ 20089 w 1234564"/>
                <a:gd name="connsiteY10" fmla="*/ 665780 h 685869"/>
                <a:gd name="connsiteX11" fmla="*/ 0 w 1234564"/>
                <a:gd name="connsiteY11" fmla="*/ 617282 h 685869"/>
                <a:gd name="connsiteX12" fmla="*/ 0 w 1234564"/>
                <a:gd name="connsiteY12" fmla="*/ 68587 h 68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4564" h="685869">
                  <a:moveTo>
                    <a:pt x="0" y="68587"/>
                  </a:moveTo>
                  <a:cubicBezTo>
                    <a:pt x="0" y="50397"/>
                    <a:pt x="7226" y="32951"/>
                    <a:pt x="20089" y="20089"/>
                  </a:cubicBezTo>
                  <a:cubicBezTo>
                    <a:pt x="32952" y="7226"/>
                    <a:pt x="50397" y="0"/>
                    <a:pt x="68587" y="0"/>
                  </a:cubicBezTo>
                  <a:lnTo>
                    <a:pt x="1165977" y="0"/>
                  </a:lnTo>
                  <a:cubicBezTo>
                    <a:pt x="1184167" y="0"/>
                    <a:pt x="1201613" y="7226"/>
                    <a:pt x="1214475" y="20089"/>
                  </a:cubicBezTo>
                  <a:cubicBezTo>
                    <a:pt x="1227338" y="32952"/>
                    <a:pt x="1234564" y="50397"/>
                    <a:pt x="1234564" y="68587"/>
                  </a:cubicBezTo>
                  <a:lnTo>
                    <a:pt x="1234564" y="617282"/>
                  </a:lnTo>
                  <a:cubicBezTo>
                    <a:pt x="1234564" y="635472"/>
                    <a:pt x="1227338" y="652918"/>
                    <a:pt x="1214475" y="665780"/>
                  </a:cubicBezTo>
                  <a:cubicBezTo>
                    <a:pt x="1201612" y="678643"/>
                    <a:pt x="1184167" y="685869"/>
                    <a:pt x="1165977" y="685869"/>
                  </a:cubicBezTo>
                  <a:lnTo>
                    <a:pt x="68587" y="685869"/>
                  </a:lnTo>
                  <a:cubicBezTo>
                    <a:pt x="50397" y="685869"/>
                    <a:pt x="32951" y="678643"/>
                    <a:pt x="20089" y="665780"/>
                  </a:cubicBezTo>
                  <a:cubicBezTo>
                    <a:pt x="7226" y="652917"/>
                    <a:pt x="0" y="635472"/>
                    <a:pt x="0" y="617282"/>
                  </a:cubicBezTo>
                  <a:lnTo>
                    <a:pt x="0" y="685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6768" tIns="126768" rIns="126768" bIns="126768" anchor="ctr"/>
            <a:lstStyle/>
            <a:p>
              <a:pPr algn="ctr" defTabSz="1244600">
                <a:lnSpc>
                  <a:spcPct val="90000"/>
                </a:lnSpc>
                <a:spcAft>
                  <a:spcPct val="35000"/>
                </a:spcAft>
                <a:defRPr/>
              </a:pPr>
              <a:r>
                <a:rPr lang="zh-TW" altLang="en-US" sz="1800" b="1">
                  <a:solidFill>
                    <a:srgbClr val="FFFFFF"/>
                  </a:solidFill>
                  <a:latin typeface="Times New Roman" pitchFamily="18" charset="0"/>
                  <a:ea typeface="標楷體" pitchFamily="65" charset="-120"/>
                  <a:cs typeface="Times New Roman" pitchFamily="18" charset="0"/>
                </a:rPr>
                <a:t>中國的廉價代工</a:t>
              </a:r>
              <a:br>
                <a:rPr lang="zh-TW" altLang="en-US" sz="1800" b="1">
                  <a:solidFill>
                    <a:srgbClr val="FFFFFF"/>
                  </a:solidFill>
                  <a:latin typeface="Times New Roman" pitchFamily="18" charset="0"/>
                  <a:ea typeface="標楷體" pitchFamily="65" charset="-120"/>
                  <a:cs typeface="Times New Roman" pitchFamily="18" charset="0"/>
                </a:rPr>
              </a:br>
              <a:r>
                <a:rPr lang="zh-TW" altLang="en-US" sz="1800" b="1">
                  <a:solidFill>
                    <a:srgbClr val="FFFFFF"/>
                  </a:solidFill>
                  <a:latin typeface="Times New Roman" pitchFamily="18" charset="0"/>
                  <a:ea typeface="標楷體" pitchFamily="65" charset="-120"/>
                  <a:cs typeface="Times New Roman" pitchFamily="18" charset="0"/>
                </a:rPr>
                <a:t>紅色供應鏈</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圖片 2"/>
          <p:cNvPicPr>
            <a:picLocks noChangeAspect="1"/>
          </p:cNvPicPr>
          <p:nvPr/>
        </p:nvPicPr>
        <p:blipFill>
          <a:blip r:embed="rId2"/>
          <a:srcRect/>
          <a:stretch>
            <a:fillRect/>
          </a:stretch>
        </p:blipFill>
        <p:spPr bwMode="auto">
          <a:xfrm>
            <a:off x="1042988" y="1125538"/>
            <a:ext cx="7077075" cy="4246562"/>
          </a:xfrm>
          <a:prstGeom prst="rect">
            <a:avLst/>
          </a:prstGeom>
          <a:noFill/>
          <a:ln w="9525">
            <a:noFill/>
            <a:miter lim="800000"/>
            <a:headEnd/>
            <a:tailEnd/>
          </a:ln>
        </p:spPr>
      </p:pic>
      <p:sp>
        <p:nvSpPr>
          <p:cNvPr id="4" name="文字方塊 3"/>
          <p:cNvSpPr txBox="1"/>
          <p:nvPr/>
        </p:nvSpPr>
        <p:spPr>
          <a:xfrm>
            <a:off x="2411413" y="5516563"/>
            <a:ext cx="5040312" cy="366712"/>
          </a:xfrm>
          <a:prstGeom prst="rect">
            <a:avLst/>
          </a:prstGeom>
          <a:noFill/>
        </p:spPr>
        <p:txBody>
          <a:bodyPr>
            <a:spAutoFit/>
          </a:bodyPr>
          <a:lstStyle/>
          <a:p>
            <a:pPr>
              <a:defRPr/>
            </a:pPr>
            <a:r>
              <a:rPr kumimoji="0" lang="zh-TW" altLang="en-US" sz="1800" b="1">
                <a:effectLst>
                  <a:outerShdw blurRad="38100" dist="38100" dir="2700000" algn="tl">
                    <a:srgbClr val="C0C0C0"/>
                  </a:outerShdw>
                </a:effectLst>
                <a:latin typeface="標楷體" pitchFamily="65" charset="-120"/>
                <a:ea typeface="標楷體" pitchFamily="65" charset="-120"/>
              </a:rPr>
              <a:t>註：超額儲蓄 </a:t>
            </a:r>
            <a:r>
              <a:rPr kumimoji="0" lang="en-US" altLang="zh-TW" sz="1800" b="1">
                <a:effectLst>
                  <a:outerShdw blurRad="38100" dist="38100" dir="2700000" algn="tl">
                    <a:srgbClr val="C0C0C0"/>
                  </a:outerShdw>
                </a:effectLst>
                <a:latin typeface="標楷體" pitchFamily="65" charset="-120"/>
                <a:ea typeface="標楷體" pitchFamily="65" charset="-120"/>
              </a:rPr>
              <a:t>=</a:t>
            </a:r>
            <a:r>
              <a:rPr kumimoji="0" lang="zh-TW" altLang="en-US" sz="1800" b="1">
                <a:effectLst>
                  <a:outerShdw blurRad="38100" dist="38100" dir="2700000" algn="tl">
                    <a:srgbClr val="C0C0C0"/>
                  </a:outerShdw>
                </a:effectLst>
                <a:latin typeface="標楷體" pitchFamily="65" charset="-120"/>
                <a:ea typeface="標楷體" pitchFamily="65" charset="-120"/>
              </a:rPr>
              <a:t> 所得 </a:t>
            </a:r>
            <a:r>
              <a:rPr kumimoji="0" lang="en-US" altLang="zh-TW" sz="1800" b="1">
                <a:effectLst>
                  <a:outerShdw blurRad="38100" dist="38100" dir="2700000" algn="tl">
                    <a:srgbClr val="C0C0C0"/>
                  </a:outerShdw>
                </a:effectLst>
                <a:latin typeface="標楷體" pitchFamily="65" charset="-120"/>
                <a:ea typeface="標楷體" pitchFamily="65" charset="-120"/>
              </a:rPr>
              <a:t>– </a:t>
            </a:r>
            <a:r>
              <a:rPr kumimoji="0" lang="zh-TW" altLang="en-US" sz="1800" b="1">
                <a:effectLst>
                  <a:outerShdw blurRad="38100" dist="38100" dir="2700000" algn="tl">
                    <a:srgbClr val="C0C0C0"/>
                  </a:outerShdw>
                </a:effectLst>
                <a:latin typeface="標楷體" pitchFamily="65" charset="-120"/>
                <a:ea typeface="標楷體" pitchFamily="65" charset="-120"/>
              </a:rPr>
              <a:t>支出 </a:t>
            </a:r>
            <a:r>
              <a:rPr kumimoji="0" lang="en-US" altLang="zh-TW" sz="1800" b="1">
                <a:effectLst>
                  <a:outerShdw blurRad="38100" dist="38100" dir="2700000" algn="tl">
                    <a:srgbClr val="C0C0C0"/>
                  </a:outerShdw>
                </a:effectLst>
                <a:latin typeface="標楷體" pitchFamily="65" charset="-120"/>
                <a:ea typeface="標楷體" pitchFamily="65" charset="-120"/>
              </a:rPr>
              <a:t>– </a:t>
            </a:r>
            <a:r>
              <a:rPr kumimoji="0" lang="zh-TW" altLang="en-US" sz="1800" b="1">
                <a:effectLst>
                  <a:outerShdw blurRad="38100" dist="38100" dir="2700000" algn="tl">
                    <a:srgbClr val="C0C0C0"/>
                  </a:outerShdw>
                </a:effectLst>
                <a:latin typeface="標楷體" pitchFamily="65" charset="-120"/>
                <a:ea typeface="標楷體" pitchFamily="65" charset="-120"/>
              </a:rPr>
              <a:t>投資</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4|0.3|0.3|0.1|0.3|0.2|0.2"/>
</p:tagLst>
</file>

<file path=ppt/tags/tag10.xml><?xml version="1.0" encoding="utf-8"?>
<p:tagLst xmlns:a="http://schemas.openxmlformats.org/drawingml/2006/main" xmlns:r="http://schemas.openxmlformats.org/officeDocument/2006/relationships" xmlns:p="http://schemas.openxmlformats.org/presentationml/2006/main">
  <p:tag name="TIMING" val="|11.4"/>
</p:tagLst>
</file>

<file path=ppt/tags/tag11.xml><?xml version="1.0" encoding="utf-8"?>
<p:tagLst xmlns:a="http://schemas.openxmlformats.org/drawingml/2006/main" xmlns:r="http://schemas.openxmlformats.org/officeDocument/2006/relationships" xmlns:p="http://schemas.openxmlformats.org/presentationml/2006/main">
  <p:tag name="TIMING" val="|18.2"/>
</p:tagLst>
</file>

<file path=ppt/tags/tag12.xml><?xml version="1.0" encoding="utf-8"?>
<p:tagLst xmlns:a="http://schemas.openxmlformats.org/drawingml/2006/main" xmlns:r="http://schemas.openxmlformats.org/officeDocument/2006/relationships" xmlns:p="http://schemas.openxmlformats.org/presentationml/2006/main">
  <p:tag name="TIMING" val="|11.9|3|3.7|20.1"/>
</p:tagLst>
</file>

<file path=ppt/tags/tag13.xml><?xml version="1.0" encoding="utf-8"?>
<p:tagLst xmlns:a="http://schemas.openxmlformats.org/drawingml/2006/main" xmlns:r="http://schemas.openxmlformats.org/officeDocument/2006/relationships" xmlns:p="http://schemas.openxmlformats.org/presentationml/2006/main">
  <p:tag name="TIMING" val="|7.8"/>
</p:tagLst>
</file>

<file path=ppt/tags/tag14.xml><?xml version="1.0" encoding="utf-8"?>
<p:tagLst xmlns:a="http://schemas.openxmlformats.org/drawingml/2006/main" xmlns:r="http://schemas.openxmlformats.org/officeDocument/2006/relationships" xmlns:p="http://schemas.openxmlformats.org/presentationml/2006/main">
  <p:tag name="TIMING" val="|70|8|4.3|3.9|25.7|8.2"/>
</p:tagLst>
</file>

<file path=ppt/tags/tag15.xml><?xml version="1.0" encoding="utf-8"?>
<p:tagLst xmlns:a="http://schemas.openxmlformats.org/drawingml/2006/main" xmlns:r="http://schemas.openxmlformats.org/officeDocument/2006/relationships" xmlns:p="http://schemas.openxmlformats.org/presentationml/2006/main">
  <p:tag name="TIMING" val="|2.2|3.2|4.8|13.3|2.5"/>
</p:tagLst>
</file>

<file path=ppt/tags/tag16.xml><?xml version="1.0" encoding="utf-8"?>
<p:tagLst xmlns:a="http://schemas.openxmlformats.org/drawingml/2006/main" xmlns:r="http://schemas.openxmlformats.org/officeDocument/2006/relationships" xmlns:p="http://schemas.openxmlformats.org/presentationml/2006/main">
  <p:tag name="TIMING" val="|1.4|10.2"/>
</p:tagLst>
</file>

<file path=ppt/tags/tag17.xml><?xml version="1.0" encoding="utf-8"?>
<p:tagLst xmlns:a="http://schemas.openxmlformats.org/drawingml/2006/main" xmlns:r="http://schemas.openxmlformats.org/officeDocument/2006/relationships" xmlns:p="http://schemas.openxmlformats.org/presentationml/2006/main">
  <p:tag name="TIMING" val="|7.7|11|16.7|25.4"/>
</p:tagLst>
</file>

<file path=ppt/tags/tag18.xml><?xml version="1.0" encoding="utf-8"?>
<p:tagLst xmlns:a="http://schemas.openxmlformats.org/drawingml/2006/main" xmlns:r="http://schemas.openxmlformats.org/officeDocument/2006/relationships" xmlns:p="http://schemas.openxmlformats.org/presentationml/2006/main">
  <p:tag name="TIMING" val="|0.8|11.5|13.3"/>
</p:tagLst>
</file>

<file path=ppt/tags/tag19.xml><?xml version="1.0" encoding="utf-8"?>
<p:tagLst xmlns:a="http://schemas.openxmlformats.org/drawingml/2006/main" xmlns:r="http://schemas.openxmlformats.org/officeDocument/2006/relationships" xmlns:p="http://schemas.openxmlformats.org/presentationml/2006/main">
  <p:tag name="TIMING" val="|1.9|5.3|22.3|20.5|10.3"/>
</p:tagLst>
</file>

<file path=ppt/tags/tag2.xml><?xml version="1.0" encoding="utf-8"?>
<p:tagLst xmlns:a="http://schemas.openxmlformats.org/drawingml/2006/main" xmlns:r="http://schemas.openxmlformats.org/officeDocument/2006/relationships" xmlns:p="http://schemas.openxmlformats.org/presentationml/2006/main">
  <p:tag name="TIMING" val="|0|0.2|0.2|0.2|0.3|0.2|0.2|0.2|0.2|1|0.2|0.2|0.2|0.2|0.2|0.2|0.2|0.2|0.2|0.2"/>
</p:tagLst>
</file>

<file path=ppt/tags/tag20.xml><?xml version="1.0" encoding="utf-8"?>
<p:tagLst xmlns:a="http://schemas.openxmlformats.org/drawingml/2006/main" xmlns:r="http://schemas.openxmlformats.org/officeDocument/2006/relationships" xmlns:p="http://schemas.openxmlformats.org/presentationml/2006/main">
  <p:tag name="TIMING" val="|0.4|16.3|11.2"/>
</p:tagLst>
</file>

<file path=ppt/tags/tag3.xml><?xml version="1.0" encoding="utf-8"?>
<p:tagLst xmlns:a="http://schemas.openxmlformats.org/drawingml/2006/main" xmlns:r="http://schemas.openxmlformats.org/officeDocument/2006/relationships" xmlns:p="http://schemas.openxmlformats.org/presentationml/2006/main">
  <p:tag name="TIMING" val="|0.3|0.5"/>
</p:tagLst>
</file>

<file path=ppt/tags/tag4.xml><?xml version="1.0" encoding="utf-8"?>
<p:tagLst xmlns:a="http://schemas.openxmlformats.org/drawingml/2006/main" xmlns:r="http://schemas.openxmlformats.org/officeDocument/2006/relationships" xmlns:p="http://schemas.openxmlformats.org/presentationml/2006/main">
  <p:tag name="TIMING" val="|0.7|3.2|3.2"/>
</p:tagLst>
</file>

<file path=ppt/tags/tag5.xml><?xml version="1.0" encoding="utf-8"?>
<p:tagLst xmlns:a="http://schemas.openxmlformats.org/drawingml/2006/main" xmlns:r="http://schemas.openxmlformats.org/officeDocument/2006/relationships" xmlns:p="http://schemas.openxmlformats.org/presentationml/2006/main">
  <p:tag name="TIMING" val="|4.3|13.2"/>
</p:tagLst>
</file>

<file path=ppt/tags/tag6.xml><?xml version="1.0" encoding="utf-8"?>
<p:tagLst xmlns:a="http://schemas.openxmlformats.org/drawingml/2006/main" xmlns:r="http://schemas.openxmlformats.org/officeDocument/2006/relationships" xmlns:p="http://schemas.openxmlformats.org/presentationml/2006/main">
  <p:tag name="TIMING" val="|35.8"/>
</p:tagLst>
</file>

<file path=ppt/tags/tag7.xml><?xml version="1.0" encoding="utf-8"?>
<p:tagLst xmlns:a="http://schemas.openxmlformats.org/drawingml/2006/main" xmlns:r="http://schemas.openxmlformats.org/officeDocument/2006/relationships" xmlns:p="http://schemas.openxmlformats.org/presentationml/2006/main">
  <p:tag name="TIMING" val="|36.6"/>
</p:tagLst>
</file>

<file path=ppt/tags/tag8.xml><?xml version="1.0" encoding="utf-8"?>
<p:tagLst xmlns:a="http://schemas.openxmlformats.org/drawingml/2006/main" xmlns:r="http://schemas.openxmlformats.org/officeDocument/2006/relationships" xmlns:p="http://schemas.openxmlformats.org/presentationml/2006/main">
  <p:tag name="TIMING" val="|14.7|3.3|3.6|13.7|22.8|8.7|2.5|2.6|8.3|2|4|5|2.2|4.6|89"/>
</p:tagLst>
</file>

<file path=ppt/tags/tag9.xml><?xml version="1.0" encoding="utf-8"?>
<p:tagLst xmlns:a="http://schemas.openxmlformats.org/drawingml/2006/main" xmlns:r="http://schemas.openxmlformats.org/officeDocument/2006/relationships" xmlns:p="http://schemas.openxmlformats.org/presentationml/2006/main">
  <p:tag name="TIMING" val="|0.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微風">
  <a:themeElements>
    <a:clrScheme name="微風">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微風">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微風">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微風.thmx</Template>
  <TotalTime>4775</TotalTime>
  <Words>862</Words>
  <Application>Microsoft Macintosh PowerPoint</Application>
  <PresentationFormat>如螢幕大小 (4:3)</PresentationFormat>
  <Paragraphs>161</Paragraphs>
  <Slides>53</Slides>
  <Notes>5</Notes>
  <HiddenSlides>0</HiddenSlides>
  <MMClips>0</MMClips>
  <ScaleCrop>false</ScaleCrop>
  <HeadingPairs>
    <vt:vector size="4" baseType="variant">
      <vt:variant>
        <vt:lpstr>佈景主題</vt:lpstr>
      </vt:variant>
      <vt:variant>
        <vt:i4>1</vt:i4>
      </vt:variant>
      <vt:variant>
        <vt:lpstr>投影片標題</vt:lpstr>
      </vt:variant>
      <vt:variant>
        <vt:i4>53</vt:i4>
      </vt:variant>
    </vt:vector>
  </HeadingPairs>
  <TitlesOfParts>
    <vt:vector size="54" baseType="lpstr">
      <vt:lpstr>微風</vt:lpstr>
      <vt:lpstr>PowerPoint 簡報</vt:lpstr>
      <vt:lpstr>PowerPoint 簡報</vt:lpstr>
      <vt:lpstr>PowerPoint 簡報</vt:lpstr>
      <vt:lpstr>PowerPoint 簡報</vt:lpstr>
      <vt:lpstr>PowerPoint 簡報</vt:lpstr>
      <vt:lpstr>全球經濟趨勢</vt:lpstr>
      <vt:lpstr>台灣現況</vt:lpstr>
      <vt:lpstr>PowerPoint 簡報</vt:lpstr>
      <vt:lpstr>PowerPoint 簡報</vt:lpstr>
      <vt:lpstr>PowerPoint 簡報</vt:lpstr>
      <vt:lpstr>PowerPoint 簡報</vt:lpstr>
      <vt:lpstr>PowerPoint 簡報</vt:lpstr>
      <vt:lpstr>PowerPoint 簡報</vt:lpstr>
      <vt:lpstr>PowerPoint 簡報</vt:lpstr>
      <vt:lpstr>PowerPoint 簡報</vt:lpstr>
      <vt:lpstr>資產配置</vt:lpstr>
      <vt:lpstr>美金趨勢</vt:lpstr>
      <vt:lpstr>PowerPoint 簡報</vt:lpstr>
      <vt:lpstr>PowerPoint 簡報</vt:lpstr>
      <vt:lpstr>PowerPoint 簡報</vt:lpstr>
      <vt:lpstr>PowerPoint 簡報</vt:lpstr>
      <vt:lpstr>PowerPoint 簡報</vt:lpstr>
      <vt:lpstr>PowerPoint 簡報</vt:lpstr>
      <vt:lpstr>PowerPoint 簡報</vt:lpstr>
      <vt:lpstr>PowerPoint 簡報</vt:lpstr>
      <vt:lpstr>澳洲經濟</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Globel Economics</dc:title>
  <dc:creator>user</dc:creator>
  <cp:lastModifiedBy>佳慧 林</cp:lastModifiedBy>
  <cp:revision>112</cp:revision>
  <dcterms:modified xsi:type="dcterms:W3CDTF">2017-09-19T06:03:36Z</dcterms:modified>
</cp:coreProperties>
</file>