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1404" r:id="rId2"/>
    <p:sldId id="1405" r:id="rId3"/>
    <p:sldId id="1472" r:id="rId4"/>
    <p:sldId id="1475" r:id="rId5"/>
    <p:sldId id="1486" r:id="rId6"/>
    <p:sldId id="1487" r:id="rId7"/>
    <p:sldId id="1466" r:id="rId8"/>
    <p:sldId id="1400" r:id="rId9"/>
    <p:sldId id="1402" r:id="rId10"/>
    <p:sldId id="1403" r:id="rId11"/>
    <p:sldId id="1444" r:id="rId12"/>
    <p:sldId id="1467" r:id="rId13"/>
    <p:sldId id="1468" r:id="rId14"/>
    <p:sldId id="1461" r:id="rId15"/>
    <p:sldId id="1469" r:id="rId16"/>
    <p:sldId id="1409" r:id="rId17"/>
    <p:sldId id="1410" r:id="rId18"/>
    <p:sldId id="1411" r:id="rId19"/>
    <p:sldId id="1243" r:id="rId20"/>
  </p:sldIdLst>
  <p:sldSz cx="9144000" cy="6858000" type="screen4x3"/>
  <p:notesSz cx="6797675" cy="99266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CDDE"/>
    <a:srgbClr val="0000FF"/>
    <a:srgbClr val="FFFF66"/>
    <a:srgbClr val="FF6600"/>
    <a:srgbClr val="FFFFCC"/>
    <a:srgbClr val="FFFF99"/>
    <a:srgbClr val="008000"/>
    <a:srgbClr val="FFFF00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7CE84F3-28C3-443E-9E96-99CF82512B78}" styleName="深色樣式 1 - 輔色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86327" autoAdjust="0"/>
  </p:normalViewPr>
  <p:slideViewPr>
    <p:cSldViewPr>
      <p:cViewPr varScale="1">
        <p:scale>
          <a:sx n="94" d="100"/>
          <a:sy n="94" d="100"/>
        </p:scale>
        <p:origin x="-21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A6F94A-DA74-4543-97AA-CC8F43271202}" type="doc">
      <dgm:prSet loTypeId="urn:microsoft.com/office/officeart/2005/8/layout/venn1" loCatId="relationship" qsTypeId="urn:microsoft.com/office/officeart/2005/8/quickstyle/3d1" qsCatId="3D" csTypeId="urn:microsoft.com/office/officeart/2005/8/colors/accent2_5" csCatId="accent2" phldr="1"/>
      <dgm:spPr/>
    </dgm:pt>
    <dgm:pt modelId="{F98E5318-5F41-46AA-B306-9660CF43D2D4}">
      <dgm:prSet phldrT="[文字]" custT="1"/>
      <dgm:spPr>
        <a:solidFill>
          <a:srgbClr val="0066FF">
            <a:alpha val="49804"/>
          </a:srgbClr>
        </a:solidFill>
      </dgm:spPr>
      <dgm:t>
        <a:bodyPr/>
        <a:lstStyle/>
        <a:p>
          <a:r>
            <a:rPr lang="zh-TW" altLang="en-US" sz="5400" b="1" dirty="0" smtClean="0">
              <a:latin typeface="標楷體" pitchFamily="65" charset="-120"/>
              <a:ea typeface="標楷體" pitchFamily="65" charset="-120"/>
            </a:rPr>
            <a:t>員工福利</a:t>
          </a:r>
          <a:endParaRPr lang="zh-TW" altLang="en-US" sz="5400" b="1" dirty="0">
            <a:latin typeface="標楷體" pitchFamily="65" charset="-120"/>
            <a:ea typeface="標楷體" pitchFamily="65" charset="-120"/>
          </a:endParaRPr>
        </a:p>
      </dgm:t>
    </dgm:pt>
    <dgm:pt modelId="{DCA584F1-28EF-4AE6-96D8-06AB74B8397C}" type="parTrans" cxnId="{908D2875-6056-4648-9258-C96C4462EECF}">
      <dgm:prSet/>
      <dgm:spPr/>
      <dgm:t>
        <a:bodyPr/>
        <a:lstStyle/>
        <a:p>
          <a:endParaRPr lang="zh-TW" altLang="en-US"/>
        </a:p>
      </dgm:t>
    </dgm:pt>
    <dgm:pt modelId="{1F8C3048-1627-4550-BB7E-893EA65D0255}" type="sibTrans" cxnId="{908D2875-6056-4648-9258-C96C4462EECF}">
      <dgm:prSet/>
      <dgm:spPr/>
      <dgm:t>
        <a:bodyPr/>
        <a:lstStyle/>
        <a:p>
          <a:endParaRPr lang="zh-TW" altLang="en-US"/>
        </a:p>
      </dgm:t>
    </dgm:pt>
    <dgm:pt modelId="{2CD87285-F155-4F51-A52D-6B369BC300E1}">
      <dgm:prSet phldrT="[文字]" custT="1"/>
      <dgm:spPr>
        <a:solidFill>
          <a:srgbClr val="FF66FF">
            <a:alpha val="20000"/>
          </a:srgbClr>
        </a:solidFill>
      </dgm:spPr>
      <dgm:t>
        <a:bodyPr/>
        <a:lstStyle/>
        <a:p>
          <a:r>
            <a:rPr lang="zh-TW" altLang="en-US" sz="5400" b="1" dirty="0" smtClean="0">
              <a:latin typeface="標楷體" pitchFamily="65" charset="-120"/>
              <a:ea typeface="標楷體" pitchFamily="65" charset="-120"/>
            </a:rPr>
            <a:t>轉嫁風險</a:t>
          </a:r>
          <a:endParaRPr lang="zh-TW" altLang="en-US" sz="5400" b="1" dirty="0">
            <a:latin typeface="標楷體" pitchFamily="65" charset="-120"/>
            <a:ea typeface="標楷體" pitchFamily="65" charset="-120"/>
          </a:endParaRPr>
        </a:p>
      </dgm:t>
    </dgm:pt>
    <dgm:pt modelId="{2001198E-F531-49D2-913F-0B0E77D1EF55}" type="parTrans" cxnId="{469F789B-CE6D-4BCE-BCEB-947C82372032}">
      <dgm:prSet/>
      <dgm:spPr/>
      <dgm:t>
        <a:bodyPr/>
        <a:lstStyle/>
        <a:p>
          <a:endParaRPr lang="zh-TW" altLang="en-US"/>
        </a:p>
      </dgm:t>
    </dgm:pt>
    <dgm:pt modelId="{19F6BA3E-9D25-4459-9C10-60318100E854}" type="sibTrans" cxnId="{469F789B-CE6D-4BCE-BCEB-947C82372032}">
      <dgm:prSet/>
      <dgm:spPr/>
      <dgm:t>
        <a:bodyPr/>
        <a:lstStyle/>
        <a:p>
          <a:endParaRPr lang="zh-TW" altLang="en-US"/>
        </a:p>
      </dgm:t>
    </dgm:pt>
    <dgm:pt modelId="{835F65C2-8FAD-42D4-A249-6364E17198CE}" type="pres">
      <dgm:prSet presAssocID="{F8A6F94A-DA74-4543-97AA-CC8F43271202}" presName="compositeShape" presStyleCnt="0">
        <dgm:presLayoutVars>
          <dgm:chMax val="7"/>
          <dgm:dir/>
          <dgm:resizeHandles val="exact"/>
        </dgm:presLayoutVars>
      </dgm:prSet>
      <dgm:spPr/>
    </dgm:pt>
    <dgm:pt modelId="{EBCA5BA5-871C-46DD-AD59-FA0B6E76D4D0}" type="pres">
      <dgm:prSet presAssocID="{F98E5318-5F41-46AA-B306-9660CF43D2D4}" presName="circ1" presStyleLbl="vennNode1" presStyleIdx="0" presStyleCnt="2"/>
      <dgm:spPr/>
      <dgm:t>
        <a:bodyPr/>
        <a:lstStyle/>
        <a:p>
          <a:endParaRPr lang="zh-TW" altLang="en-US"/>
        </a:p>
      </dgm:t>
    </dgm:pt>
    <dgm:pt modelId="{B6328DDC-71A0-437A-955C-59ADF702206A}" type="pres">
      <dgm:prSet presAssocID="{F98E5318-5F41-46AA-B306-9660CF43D2D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EDD4F5-CD22-43C4-B037-9850480F6195}" type="pres">
      <dgm:prSet presAssocID="{2CD87285-F155-4F51-A52D-6B369BC300E1}" presName="circ2" presStyleLbl="vennNode1" presStyleIdx="1" presStyleCnt="2"/>
      <dgm:spPr/>
      <dgm:t>
        <a:bodyPr/>
        <a:lstStyle/>
        <a:p>
          <a:endParaRPr lang="zh-TW" altLang="en-US"/>
        </a:p>
      </dgm:t>
    </dgm:pt>
    <dgm:pt modelId="{BF936C2F-359E-4A08-B76E-6A67466BE16F}" type="pres">
      <dgm:prSet presAssocID="{2CD87285-F155-4F51-A52D-6B369BC300E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69F789B-CE6D-4BCE-BCEB-947C82372032}" srcId="{F8A6F94A-DA74-4543-97AA-CC8F43271202}" destId="{2CD87285-F155-4F51-A52D-6B369BC300E1}" srcOrd="1" destOrd="0" parTransId="{2001198E-F531-49D2-913F-0B0E77D1EF55}" sibTransId="{19F6BA3E-9D25-4459-9C10-60318100E854}"/>
    <dgm:cxn modelId="{49958A00-5254-4981-B797-954FAF50F4FF}" type="presOf" srcId="{2CD87285-F155-4F51-A52D-6B369BC300E1}" destId="{BF936C2F-359E-4A08-B76E-6A67466BE16F}" srcOrd="1" destOrd="0" presId="urn:microsoft.com/office/officeart/2005/8/layout/venn1"/>
    <dgm:cxn modelId="{908D2875-6056-4648-9258-C96C4462EECF}" srcId="{F8A6F94A-DA74-4543-97AA-CC8F43271202}" destId="{F98E5318-5F41-46AA-B306-9660CF43D2D4}" srcOrd="0" destOrd="0" parTransId="{DCA584F1-28EF-4AE6-96D8-06AB74B8397C}" sibTransId="{1F8C3048-1627-4550-BB7E-893EA65D0255}"/>
    <dgm:cxn modelId="{083145B3-F8AA-4D01-B732-B2FF82D7100F}" type="presOf" srcId="{F98E5318-5F41-46AA-B306-9660CF43D2D4}" destId="{B6328DDC-71A0-437A-955C-59ADF702206A}" srcOrd="1" destOrd="0" presId="urn:microsoft.com/office/officeart/2005/8/layout/venn1"/>
    <dgm:cxn modelId="{B318AFB6-FD92-4D4C-9710-478737494260}" type="presOf" srcId="{F98E5318-5F41-46AA-B306-9660CF43D2D4}" destId="{EBCA5BA5-871C-46DD-AD59-FA0B6E76D4D0}" srcOrd="0" destOrd="0" presId="urn:microsoft.com/office/officeart/2005/8/layout/venn1"/>
    <dgm:cxn modelId="{AEC9D953-B768-48FF-AC68-45D7FA84B36C}" type="presOf" srcId="{F8A6F94A-DA74-4543-97AA-CC8F43271202}" destId="{835F65C2-8FAD-42D4-A249-6364E17198CE}" srcOrd="0" destOrd="0" presId="urn:microsoft.com/office/officeart/2005/8/layout/venn1"/>
    <dgm:cxn modelId="{CEF796E3-7172-4AF2-A869-3080119DA54B}" type="presOf" srcId="{2CD87285-F155-4F51-A52D-6B369BC300E1}" destId="{05EDD4F5-CD22-43C4-B037-9850480F6195}" srcOrd="0" destOrd="0" presId="urn:microsoft.com/office/officeart/2005/8/layout/venn1"/>
    <dgm:cxn modelId="{F6839CEB-1454-4A12-AE88-7256AB93D666}" type="presParOf" srcId="{835F65C2-8FAD-42D4-A249-6364E17198CE}" destId="{EBCA5BA5-871C-46DD-AD59-FA0B6E76D4D0}" srcOrd="0" destOrd="0" presId="urn:microsoft.com/office/officeart/2005/8/layout/venn1"/>
    <dgm:cxn modelId="{EAF25755-61FE-4ED9-8FF2-7370E8C63027}" type="presParOf" srcId="{835F65C2-8FAD-42D4-A249-6364E17198CE}" destId="{B6328DDC-71A0-437A-955C-59ADF702206A}" srcOrd="1" destOrd="0" presId="urn:microsoft.com/office/officeart/2005/8/layout/venn1"/>
    <dgm:cxn modelId="{D1C6407E-852F-4ABC-A6B9-5B62D0556553}" type="presParOf" srcId="{835F65C2-8FAD-42D4-A249-6364E17198CE}" destId="{05EDD4F5-CD22-43C4-B037-9850480F6195}" srcOrd="2" destOrd="0" presId="urn:microsoft.com/office/officeart/2005/8/layout/venn1"/>
    <dgm:cxn modelId="{EE0B6710-9736-40FF-A0CE-D4D1E78A6FF3}" type="presParOf" srcId="{835F65C2-8FAD-42D4-A249-6364E17198CE}" destId="{BF936C2F-359E-4A08-B76E-6A67466BE16F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A5BA5-871C-46DD-AD59-FA0B6E76D4D0}">
      <dsp:nvSpPr>
        <dsp:cNvPr id="0" name=""/>
        <dsp:cNvSpPr/>
      </dsp:nvSpPr>
      <dsp:spPr>
        <a:xfrm>
          <a:off x="137159" y="340360"/>
          <a:ext cx="3383280" cy="3383279"/>
        </a:xfrm>
        <a:prstGeom prst="ellipse">
          <a:avLst/>
        </a:prstGeom>
        <a:solidFill>
          <a:srgbClr val="0066FF">
            <a:alpha val="49804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400" b="1" kern="1200" dirty="0" smtClean="0">
              <a:latin typeface="標楷體" pitchFamily="65" charset="-120"/>
              <a:ea typeface="標楷體" pitchFamily="65" charset="-120"/>
            </a:rPr>
            <a:t>員工福利</a:t>
          </a:r>
          <a:endParaRPr lang="zh-TW" altLang="en-US" sz="54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609599" y="739321"/>
        <a:ext cx="1950720" cy="2585357"/>
      </dsp:txXfrm>
    </dsp:sp>
    <dsp:sp modelId="{05EDD4F5-CD22-43C4-B037-9850480F6195}">
      <dsp:nvSpPr>
        <dsp:cNvPr id="0" name=""/>
        <dsp:cNvSpPr/>
      </dsp:nvSpPr>
      <dsp:spPr>
        <a:xfrm>
          <a:off x="2575559" y="340360"/>
          <a:ext cx="3383280" cy="3383279"/>
        </a:xfrm>
        <a:prstGeom prst="ellipse">
          <a:avLst/>
        </a:prstGeom>
        <a:solidFill>
          <a:srgbClr val="FF66FF">
            <a:alpha val="2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400" b="1" kern="1200" dirty="0" smtClean="0">
              <a:latin typeface="標楷體" pitchFamily="65" charset="-120"/>
              <a:ea typeface="標楷體" pitchFamily="65" charset="-120"/>
            </a:rPr>
            <a:t>轉嫁風險</a:t>
          </a:r>
          <a:endParaRPr lang="zh-TW" altLang="en-US" sz="54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3535680" y="739321"/>
        <a:ext cx="1950720" cy="2585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895" tIns="47948" rIns="95895" bIns="47948" numCol="1" anchor="t" anchorCtr="0" compatLnSpc="1">
            <a:prstTxWarp prst="textNoShape">
              <a:avLst/>
            </a:prstTxWarp>
          </a:bodyPr>
          <a:lstStyle>
            <a:lvl1pPr algn="l" defTabSz="95885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895" tIns="47948" rIns="95895" bIns="47948" numCol="1" anchor="t" anchorCtr="0" compatLnSpc="1">
            <a:prstTxWarp prst="textNoShape">
              <a:avLst/>
            </a:prstTxWarp>
          </a:bodyPr>
          <a:lstStyle>
            <a:lvl1pPr algn="r" defTabSz="95885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50E2031B-7954-4584-8850-63C72FC0250E}" type="datetimeFigureOut">
              <a:rPr lang="zh-TW" altLang="en-US"/>
              <a:pPr>
                <a:defRPr/>
              </a:pPr>
              <a:t>2017/9/12</a:t>
            </a:fld>
            <a:endParaRPr lang="en-US" altLang="zh-TW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895" tIns="47948" rIns="95895" bIns="47948" numCol="1" anchor="b" anchorCtr="0" compatLnSpc="1">
            <a:prstTxWarp prst="textNoShape">
              <a:avLst/>
            </a:prstTxWarp>
          </a:bodyPr>
          <a:lstStyle>
            <a:lvl1pPr algn="l" defTabSz="95885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895" tIns="47948" rIns="95895" bIns="47948" numCol="1" anchor="b" anchorCtr="0" compatLnSpc="1">
            <a:prstTxWarp prst="textNoShape">
              <a:avLst/>
            </a:prstTxWarp>
          </a:bodyPr>
          <a:lstStyle>
            <a:lvl1pPr algn="r" defTabSz="958850" eaLnBrk="1" hangingPunct="1">
              <a:defRPr sz="1300"/>
            </a:lvl1pPr>
          </a:lstStyle>
          <a:p>
            <a:pPr>
              <a:defRPr/>
            </a:pPr>
            <a:fld id="{65399AA3-A4E1-46C3-AB84-AD9CC773095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76287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5288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8" tIns="45700" rIns="91398" bIns="4570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8575" y="0"/>
            <a:ext cx="29337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8" tIns="45700" rIns="91398" bIns="457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993CDE46-9B74-43F5-A747-EFF082D903CB}" type="datetimeFigureOut">
              <a:rPr lang="zh-TW" altLang="en-US"/>
              <a:pPr>
                <a:defRPr/>
              </a:pPr>
              <a:t>2017/9/12</a:t>
            </a:fld>
            <a:endParaRPr lang="en-US" altLang="zh-TW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2175" y="763588"/>
            <a:ext cx="4989513" cy="3741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33925"/>
            <a:ext cx="4965700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8" tIns="45700" rIns="91398" bIns="457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1650"/>
            <a:ext cx="2935288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8" tIns="45700" rIns="91398" bIns="4570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8575" y="9391650"/>
            <a:ext cx="29337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8" tIns="45700" rIns="91398" bIns="457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pPr>
              <a:defRPr/>
            </a:pPr>
            <a:fld id="{461725D7-4076-474D-8AF7-BC6759ADF10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504904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D455D859-5D61-460A-B09C-36884E58F472}" type="slidenum">
              <a:rPr lang="zh-TW" altLang="en-US" smtClean="0"/>
              <a:pPr/>
              <a:t>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8491FE34-18AD-40C8-940C-51DE5220B572}" type="slidenum">
              <a:rPr lang="zh-TW" altLang="en-US" smtClean="0"/>
              <a:pPr/>
              <a:t>6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89085BA1-FEB7-416D-A95B-3BA6FBE549D9}" type="slidenum">
              <a:rPr lang="zh-TW" altLang="en-US" smtClean="0"/>
              <a:pPr/>
              <a:t>12</a:t>
            </a:fld>
            <a:endParaRPr lang="en-US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02DB0-D92E-4BE0-AD57-95C7BE43A0B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32637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87981-EC4E-4F17-B1E0-5604089DAD8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70373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94488" y="188913"/>
            <a:ext cx="2074862" cy="597693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8313" y="188913"/>
            <a:ext cx="6073775" cy="597693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BB566-C2F0-4333-AC47-A6D30ED672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66147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632700" cy="70643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539750" y="1052513"/>
            <a:ext cx="40386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30750" y="1052513"/>
            <a:ext cx="40386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8E205-ED24-4A82-857A-BF9F19AE15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27759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632700" cy="70643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539750" y="1052513"/>
            <a:ext cx="8229600" cy="5113337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47087-6623-40B9-BDDE-362642882C4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79225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632700" cy="70643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539750" y="1052513"/>
            <a:ext cx="8229600" cy="5113337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B2838-3F6A-4197-BCBB-761798A89D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15085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1F9CD-FFE3-471E-921E-10AFA4916CE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3328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6C59A-0B23-461F-B39C-375050B2D9B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4920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9750" y="1052513"/>
            <a:ext cx="40386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30750" y="1052513"/>
            <a:ext cx="40386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214CA-2F51-4A5C-BCF3-1CDF7E586C3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11174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04709-BF27-4A9C-8153-8EF71E820B1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6781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91ABA-B475-4F00-BA65-08EA460F25F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204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D6069-10DF-414F-9913-74DE9CC818D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45038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44363-B0D3-45BD-AC3A-813375F58BE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57905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6A847-797C-4F43-A9F7-733B31076D5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5561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slide0004_image005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-30163"/>
            <a:ext cx="9204326" cy="691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88913"/>
            <a:ext cx="76327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052513"/>
            <a:ext cx="82296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E7E9AA7-67D3-47E4-80D2-771D91C550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210676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標題 4"/>
          <p:cNvSpPr txBox="1">
            <a:spLocks/>
          </p:cNvSpPr>
          <p:nvPr/>
        </p:nvSpPr>
        <p:spPr>
          <a:xfrm>
            <a:off x="468313" y="2060575"/>
            <a:ext cx="8280400" cy="1470025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zh-TW" altLang="en-US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僱主補償契約責任保險</a:t>
            </a:r>
            <a:endParaRPr lang="en-US" altLang="zh-TW" sz="5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07950" y="3789363"/>
            <a:ext cx="8928100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algn="l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685800" indent="-228600" algn="l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algn="l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algn="l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algn="l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2800" b="1" u="sng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標楷體" pitchFamily="65" charset="-120"/>
              </a:rPr>
              <a:t>僱主補償“相關”</a:t>
            </a:r>
            <a:r>
              <a:rPr lang="en-US" altLang="zh-TW" sz="2800" b="1" u="sng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標楷體" pitchFamily="65" charset="-120"/>
              </a:rPr>
              <a:t>ED&amp;GD</a:t>
            </a:r>
            <a:r>
              <a:rPr lang="zh-TW" altLang="en-US" sz="2800" b="1" u="sng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標楷體" pitchFamily="65" charset="-120"/>
              </a:rPr>
              <a:t>保險商品</a:t>
            </a:r>
          </a:p>
          <a:p>
            <a:pPr eaLnBrk="1" hangingPunct="1">
              <a:defRPr/>
            </a:pPr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標楷體" pitchFamily="65" charset="-120"/>
              </a:rPr>
              <a:t>          </a:t>
            </a:r>
            <a: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標楷體" pitchFamily="65" charset="-120"/>
              </a:rPr>
              <a:t>1.</a:t>
            </a:r>
            <a:r>
              <a:rPr lang="zh-TW" altLang="en-US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標楷體" pitchFamily="65" charset="-120"/>
              </a:rPr>
              <a:t>僱主補償契約責任保險</a:t>
            </a:r>
            <a: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標楷體" pitchFamily="65" charset="-120"/>
              </a:rPr>
              <a:t>(</a:t>
            </a:r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標楷體" pitchFamily="65" charset="-120"/>
              </a:rPr>
              <a:t>商品代碼</a:t>
            </a:r>
            <a: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標楷體" pitchFamily="65" charset="-120"/>
              </a:rPr>
              <a:t>ED)</a:t>
            </a:r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標楷體" pitchFamily="65" charset="-120"/>
              </a:rPr>
              <a:t>：</a:t>
            </a:r>
            <a:r>
              <a:rPr lang="zh-TW" altLang="en-US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標楷體" pitchFamily="65" charset="-120"/>
              </a:rPr>
              <a:t>執行職務期間</a:t>
            </a:r>
            <a:endParaRPr lang="en-US" altLang="zh-TW" sz="2400" b="1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標楷體" pitchFamily="65" charset="-120"/>
            </a:endParaRPr>
          </a:p>
          <a:p>
            <a:pPr eaLnBrk="1" hangingPunct="1">
              <a:defRPr/>
            </a:pPr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標楷體" pitchFamily="65" charset="-120"/>
              </a:rPr>
              <a:t>          </a:t>
            </a:r>
            <a: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標楷體" pitchFamily="65" charset="-120"/>
              </a:rPr>
              <a:t>2.</a:t>
            </a:r>
            <a:r>
              <a:rPr lang="zh-TW" altLang="en-US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標楷體" pitchFamily="65" charset="-120"/>
              </a:rPr>
              <a:t>團體傷害保險</a:t>
            </a:r>
            <a: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標楷體" pitchFamily="65" charset="-120"/>
              </a:rPr>
              <a:t>(</a:t>
            </a:r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標楷體" pitchFamily="65" charset="-120"/>
              </a:rPr>
              <a:t>商品代碼</a:t>
            </a:r>
            <a: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標楷體" pitchFamily="65" charset="-120"/>
              </a:rPr>
              <a:t>GD)</a:t>
            </a:r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標楷體" pitchFamily="65" charset="-120"/>
              </a:rPr>
              <a:t>：</a:t>
            </a:r>
            <a:r>
              <a:rPr lang="zh-TW" altLang="en-US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標楷體" pitchFamily="65" charset="-120"/>
              </a:rPr>
              <a:t>非執行職務期間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07950" y="5487988"/>
            <a:ext cx="89281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algn="l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685800" indent="-228600" algn="l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algn="l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algn="l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algn="l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fld id="{5A3A6354-4610-46A6-81FB-FF6BB07CB2A1}" type="datetime1">
              <a:rPr lang="zh-TW" altLang="en-US" sz="2400" b="1" smtClean="0">
                <a:solidFill>
                  <a:srgbClr val="FFFF66"/>
                </a:solidFill>
                <a:latin typeface="+mn-lt"/>
                <a:ea typeface="標楷體" pitchFamily="65" charset="-120"/>
              </a:rPr>
              <a:t>2017/9/12</a:t>
            </a:fld>
            <a:endParaRPr lang="zh-TW" altLang="en-US" sz="2400" b="1" dirty="0" smtClean="0">
              <a:solidFill>
                <a:srgbClr val="FFFF66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2054" name="投影片編號版面配置區 4"/>
          <p:cNvSpPr txBox="1">
            <a:spLocks noGrp="1"/>
          </p:cNvSpPr>
          <p:nvPr/>
        </p:nvSpPr>
        <p:spPr bwMode="auto">
          <a:xfrm>
            <a:off x="8656638" y="6472238"/>
            <a:ext cx="3841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8D6A02-6D96-456C-B3F9-4DF811DC009C}" type="slidenum">
              <a:rPr lang="en-US" altLang="zh-TW" sz="1400" b="1">
                <a:ea typeface="華康中圓體" pitchFamily="49" charset="-12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zh-TW" sz="1400" b="1" dirty="0">
              <a:ea typeface="華康中圓體" pitchFamily="49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9"/>
          <p:cNvGrpSpPr>
            <a:grpSpLocks/>
          </p:cNvGrpSpPr>
          <p:nvPr/>
        </p:nvGrpSpPr>
        <p:grpSpPr bwMode="auto">
          <a:xfrm>
            <a:off x="395288" y="982663"/>
            <a:ext cx="8137525" cy="574675"/>
            <a:chOff x="595" y="1497"/>
            <a:chExt cx="2645" cy="381"/>
          </a:xfrm>
        </p:grpSpPr>
        <p:sp>
          <p:nvSpPr>
            <p:cNvPr id="18441" name="Rectangle 10"/>
            <p:cNvSpPr>
              <a:spLocks noChangeArrowheads="1"/>
            </p:cNvSpPr>
            <p:nvPr/>
          </p:nvSpPr>
          <p:spPr bwMode="auto">
            <a:xfrm>
              <a:off x="595" y="1497"/>
              <a:ext cx="270" cy="381"/>
            </a:xfrm>
            <a:prstGeom prst="rect">
              <a:avLst/>
            </a:prstGeom>
            <a:solidFill>
              <a:srgbClr val="3C643C"/>
            </a:solidFill>
            <a:ln>
              <a:noFill/>
            </a:ln>
            <a:effectLst>
              <a:outerShdw dist="71842" dir="2700000" algn="ctr" rotWithShape="0">
                <a:srgbClr val="0066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b="1">
                  <a:solidFill>
                    <a:schemeClr val="bg1"/>
                  </a:solidFill>
                  <a:ea typeface="標楷體" pitchFamily="65" charset="-120"/>
                  <a:cs typeface="Arial" pitchFamily="34" charset="0"/>
                </a:rPr>
                <a:t>3</a:t>
              </a:r>
            </a:p>
          </p:txBody>
        </p:sp>
        <p:sp>
          <p:nvSpPr>
            <p:cNvPr id="264200" name="Rectangle 11"/>
            <p:cNvSpPr>
              <a:spLocks noChangeArrowheads="1"/>
            </p:cNvSpPr>
            <p:nvPr/>
          </p:nvSpPr>
          <p:spPr bwMode="auto">
            <a:xfrm>
              <a:off x="865" y="1497"/>
              <a:ext cx="2375" cy="381"/>
            </a:xfrm>
            <a:prstGeom prst="rect">
              <a:avLst/>
            </a:prstGeom>
            <a:solidFill>
              <a:srgbClr val="C1F7C1"/>
            </a:solidFill>
            <a:ln>
              <a:noFill/>
            </a:ln>
            <a:effectLst>
              <a:outerShdw dist="71842" dir="2700000" algn="ctr" rotWithShape="0">
                <a:srgbClr val="0066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>
                <a:buFontTx/>
                <a:buNone/>
                <a:defRPr/>
              </a:pPr>
              <a:r>
                <a:rPr lang="zh-TW" altLang="en-US" b="1" dirty="0" smtClean="0">
                  <a:latin typeface="+mn-lt"/>
                  <a:ea typeface="標楷體" panose="03000509000000000000" pitchFamily="65" charset="-120"/>
                </a:rPr>
                <a:t>兼顧風險管理</a:t>
              </a:r>
              <a:r>
                <a:rPr lang="en-US" altLang="zh-TW" b="1" dirty="0" smtClean="0">
                  <a:latin typeface="+mn-lt"/>
                  <a:ea typeface="標楷體" panose="03000509000000000000" pitchFamily="65" charset="-120"/>
                </a:rPr>
                <a:t>(</a:t>
              </a:r>
              <a:r>
                <a:rPr lang="zh-TW" altLang="en-US" b="1" dirty="0" smtClean="0">
                  <a:latin typeface="+mn-lt"/>
                  <a:ea typeface="標楷體" panose="03000509000000000000" pitchFamily="65" charset="-120"/>
                </a:rPr>
                <a:t>抵充僱主責任</a:t>
              </a:r>
              <a:r>
                <a:rPr lang="en-US" altLang="zh-TW" b="1" dirty="0" smtClean="0">
                  <a:latin typeface="+mn-lt"/>
                  <a:ea typeface="標楷體" panose="03000509000000000000" pitchFamily="65" charset="-120"/>
                </a:rPr>
                <a:t>)</a:t>
              </a:r>
              <a:r>
                <a:rPr lang="zh-TW" altLang="en-US" b="1" dirty="0" smtClean="0">
                  <a:latin typeface="+mn-lt"/>
                  <a:ea typeface="標楷體" panose="03000509000000000000" pitchFamily="65" charset="-120"/>
                </a:rPr>
                <a:t>與道義責任</a:t>
              </a:r>
              <a:endParaRPr lang="zh-TW" altLang="en-US" dirty="0">
                <a:latin typeface="+mn-lt"/>
                <a:ea typeface="標楷體" panose="03000509000000000000" pitchFamily="65" charset="-120"/>
              </a:endParaRPr>
            </a:p>
          </p:txBody>
        </p:sp>
      </p:grpSp>
      <p:sp>
        <p:nvSpPr>
          <p:cNvPr id="509961" name="Rectangle 9"/>
          <p:cNvSpPr>
            <a:spLocks noChangeArrowheads="1"/>
          </p:cNvSpPr>
          <p:nvPr/>
        </p:nvSpPr>
        <p:spPr bwMode="auto">
          <a:xfrm>
            <a:off x="107950" y="115888"/>
            <a:ext cx="7993063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TW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【</a:t>
            </a:r>
            <a:r>
              <a:rPr lang="zh-TW" altLang="en-US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好頭家</a:t>
            </a:r>
            <a:r>
              <a:rPr lang="en-US" altLang="zh-TW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PLUS】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標楷體" pitchFamily="65" charset="-120"/>
              </a:rPr>
              <a:t>特色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標楷體" pitchFamily="65" charset="-120"/>
              </a:rPr>
              <a:t>補充說明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468313" y="1628775"/>
            <a:ext cx="8077200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just">
              <a:lnSpc>
                <a:spcPct val="90000"/>
              </a:lnSpc>
              <a:spcBef>
                <a:spcPct val="0"/>
              </a:spcBef>
              <a:buFontTx/>
              <a:buAutoNum type="arabicParenBoth"/>
            </a:pPr>
            <a:r>
              <a:rPr kumimoji="0" lang="en-US" altLang="zh-TW" sz="2800">
                <a:ea typeface="標楷體" pitchFamily="65" charset="-120"/>
              </a:rPr>
              <a:t>ED</a:t>
            </a:r>
            <a:r>
              <a:rPr kumimoji="0" lang="zh-TW" altLang="en-US" sz="2800">
                <a:ea typeface="標楷體" pitchFamily="65" charset="-120"/>
              </a:rPr>
              <a:t>保單</a:t>
            </a:r>
            <a:r>
              <a:rPr kumimoji="0" lang="zh-TW" altLang="en-US" sz="2800" b="1" u="sng">
                <a:solidFill>
                  <a:srgbClr val="FF0000"/>
                </a:solidFill>
                <a:ea typeface="標楷體" pitchFamily="65" charset="-120"/>
              </a:rPr>
              <a:t>被保險人為僱主</a:t>
            </a:r>
            <a:r>
              <a:rPr kumimoji="0" lang="zh-TW" altLang="en-US" sz="2800">
                <a:ea typeface="標楷體" pitchFamily="65" charset="-120"/>
              </a:rPr>
              <a:t>，</a:t>
            </a:r>
            <a:r>
              <a:rPr kumimoji="0" lang="zh-TW" altLang="en-US" sz="2800" b="1" u="sng">
                <a:solidFill>
                  <a:srgbClr val="0000FF"/>
                </a:solidFill>
                <a:ea typeface="標楷體" pitchFamily="65" charset="-120"/>
              </a:rPr>
              <a:t>保險金可直接給付予僱主</a:t>
            </a:r>
            <a:r>
              <a:rPr kumimoji="0" lang="en-US" altLang="zh-TW" sz="2800" b="1" u="sng">
                <a:solidFill>
                  <a:srgbClr val="0000FF"/>
                </a:solidFill>
                <a:ea typeface="標楷體" pitchFamily="65" charset="-120"/>
              </a:rPr>
              <a:t>(</a:t>
            </a:r>
            <a:r>
              <a:rPr kumimoji="0" lang="zh-TW" altLang="en-US" sz="2800" b="1" u="sng">
                <a:solidFill>
                  <a:srgbClr val="0000FF"/>
                </a:solidFill>
                <a:ea typeface="標楷體" pitchFamily="65" charset="-120"/>
              </a:rPr>
              <a:t>需提供付款憑證</a:t>
            </a:r>
            <a:r>
              <a:rPr kumimoji="0" lang="en-US" altLang="zh-TW" sz="2800" b="1" u="sng">
                <a:solidFill>
                  <a:srgbClr val="0000FF"/>
                </a:solidFill>
                <a:ea typeface="標楷體" pitchFamily="65" charset="-120"/>
              </a:rPr>
              <a:t>)</a:t>
            </a:r>
            <a:r>
              <a:rPr kumimoji="0" lang="zh-TW" altLang="en-US" sz="2800" u="sng">
                <a:solidFill>
                  <a:srgbClr val="0000FF"/>
                </a:solidFill>
                <a:ea typeface="標楷體" pitchFamily="65" charset="-120"/>
              </a:rPr>
              <a:t>或</a:t>
            </a:r>
            <a:r>
              <a:rPr kumimoji="0" lang="zh-TW" altLang="en-US" sz="2800" b="1" u="sng">
                <a:solidFill>
                  <a:srgbClr val="0000FF"/>
                </a:solidFill>
                <a:ea typeface="標楷體" pitchFamily="65" charset="-120"/>
              </a:rPr>
              <a:t>僱主指定之第三人</a:t>
            </a:r>
            <a:r>
              <a:rPr kumimoji="0" lang="en-US" altLang="zh-TW" sz="2800" b="1" u="sng">
                <a:solidFill>
                  <a:srgbClr val="0000FF"/>
                </a:solidFill>
                <a:ea typeface="標楷體" pitchFamily="65" charset="-120"/>
              </a:rPr>
              <a:t>(</a:t>
            </a:r>
            <a:r>
              <a:rPr kumimoji="0" lang="zh-TW" altLang="en-US" sz="2800" b="1" u="sng">
                <a:solidFill>
                  <a:srgbClr val="0000FF"/>
                </a:solidFill>
                <a:ea typeface="標楷體" pitchFamily="65" charset="-120"/>
              </a:rPr>
              <a:t>員工或其家屬</a:t>
            </a:r>
            <a:r>
              <a:rPr kumimoji="0" lang="en-US" altLang="zh-TW" sz="2800" b="1" u="sng">
                <a:solidFill>
                  <a:srgbClr val="0000FF"/>
                </a:solidFill>
                <a:ea typeface="標楷體" pitchFamily="65" charset="-120"/>
              </a:rPr>
              <a:t>)</a:t>
            </a:r>
            <a:r>
              <a:rPr kumimoji="0" lang="zh-TW" altLang="en-US" sz="2800">
                <a:ea typeface="標楷體" pitchFamily="65" charset="-120"/>
              </a:rPr>
              <a:t>，</a:t>
            </a:r>
            <a:r>
              <a:rPr lang="zh-TW" altLang="en-US" sz="2800">
                <a:ea typeface="標楷體" pitchFamily="65" charset="-120"/>
                <a:cs typeface="華康中特圓體"/>
              </a:rPr>
              <a:t>保險金可作為僱主之補償或賠償籌碼，員工福利作得漂亮，員工或其家屬更感激</a:t>
            </a:r>
            <a:r>
              <a:rPr kumimoji="0" lang="zh-TW" altLang="en-US" sz="2800">
                <a:ea typeface="標楷體" pitchFamily="65" charset="-120"/>
              </a:rPr>
              <a:t>。</a:t>
            </a:r>
            <a:endParaRPr kumimoji="0" lang="en-US" altLang="zh-TW" sz="2800">
              <a:ea typeface="標楷體" pitchFamily="65" charset="-12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buFontTx/>
              <a:buAutoNum type="arabicParenBoth"/>
            </a:pPr>
            <a:r>
              <a:rPr kumimoji="0" lang="zh-TW" altLang="en-US" sz="2800">
                <a:ea typeface="標楷體" pitchFamily="65" charset="-120"/>
              </a:rPr>
              <a:t>可用來</a:t>
            </a:r>
            <a:r>
              <a:rPr kumimoji="0" lang="zh-TW" altLang="en-US" sz="2800" b="1" u="sng">
                <a:solidFill>
                  <a:srgbClr val="FF0000"/>
                </a:solidFill>
                <a:ea typeface="標楷體" pitchFamily="65" charset="-120"/>
              </a:rPr>
              <a:t>抵充僱主責任</a:t>
            </a:r>
            <a:r>
              <a:rPr kumimoji="0" lang="zh-TW" altLang="en-US" sz="2800">
                <a:ea typeface="標楷體" pitchFamily="65" charset="-120"/>
              </a:rPr>
              <a:t>，對僱主最有保障。</a:t>
            </a:r>
            <a:endParaRPr kumimoji="0" lang="en-US" altLang="zh-TW" sz="2800">
              <a:ea typeface="標楷體" pitchFamily="65" charset="-12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buFontTx/>
              <a:buAutoNum type="arabicParenBoth"/>
            </a:pPr>
            <a:r>
              <a:rPr kumimoji="0" lang="zh-TW" altLang="en-US" sz="2800">
                <a:ea typeface="標楷體" pitchFamily="65" charset="-120"/>
              </a:rPr>
              <a:t>若僱主</a:t>
            </a:r>
            <a:r>
              <a:rPr kumimoji="0" lang="zh-TW" altLang="en-US" sz="2800" b="1" u="sng">
                <a:solidFill>
                  <a:srgbClr val="FF0000"/>
                </a:solidFill>
                <a:ea typeface="標楷體" pitchFamily="65" charset="-120"/>
              </a:rPr>
              <a:t>無</a:t>
            </a:r>
            <a:r>
              <a:rPr kumimoji="0" lang="zh-TW" altLang="en-US" sz="2800">
                <a:ea typeface="標楷體" pitchFamily="65" charset="-120"/>
              </a:rPr>
              <a:t>民事上之</a:t>
            </a:r>
            <a:r>
              <a:rPr kumimoji="0" lang="zh-TW" altLang="en-US" sz="2800" b="1" u="sng">
                <a:solidFill>
                  <a:srgbClr val="FF0000"/>
                </a:solidFill>
                <a:ea typeface="標楷體" pitchFamily="65" charset="-120"/>
              </a:rPr>
              <a:t>過失責任時</a:t>
            </a:r>
            <a:r>
              <a:rPr kumimoji="0" lang="zh-TW" altLang="en-US" sz="2800">
                <a:ea typeface="標楷體" pitchFamily="65" charset="-120"/>
              </a:rPr>
              <a:t>，保險金仍可保障補償責任或為</a:t>
            </a:r>
            <a:r>
              <a:rPr kumimoji="0" lang="zh-TW" altLang="en-US" sz="2800" b="1" u="sng">
                <a:solidFill>
                  <a:srgbClr val="0000CC"/>
                </a:solidFill>
                <a:ea typeface="標楷體" pitchFamily="65" charset="-120"/>
              </a:rPr>
              <a:t>員工福利</a:t>
            </a:r>
            <a:r>
              <a:rPr kumimoji="0" lang="zh-TW" altLang="en-US" sz="2800">
                <a:ea typeface="標楷體" pitchFamily="65" charset="-120"/>
              </a:rPr>
              <a:t>之道義責任。</a:t>
            </a:r>
            <a:endParaRPr kumimoji="0" lang="en-US" altLang="zh-TW" sz="2800">
              <a:ea typeface="標楷體" pitchFamily="65" charset="-12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buFontTx/>
              <a:buAutoNum type="arabicParenBoth"/>
            </a:pPr>
            <a:r>
              <a:rPr kumimoji="0" lang="en-US" altLang="zh-TW" sz="2800">
                <a:ea typeface="標楷體" pitchFamily="65" charset="-120"/>
              </a:rPr>
              <a:t>GD</a:t>
            </a:r>
            <a:r>
              <a:rPr kumimoji="0" lang="zh-TW" altLang="en-US" sz="2800">
                <a:ea typeface="標楷體" pitchFamily="65" charset="-120"/>
              </a:rPr>
              <a:t>亦可作為</a:t>
            </a:r>
            <a:r>
              <a:rPr kumimoji="0" lang="zh-TW" altLang="en-US" sz="2800" b="1" u="sng">
                <a:solidFill>
                  <a:srgbClr val="0000CC"/>
                </a:solidFill>
                <a:ea typeface="標楷體" pitchFamily="65" charset="-120"/>
              </a:rPr>
              <a:t>員工福利</a:t>
            </a:r>
            <a:r>
              <a:rPr kumimoji="0" lang="en-US" altLang="zh-TW" sz="2800">
                <a:ea typeface="標楷體" pitchFamily="65" charset="-120"/>
              </a:rPr>
              <a:t>(</a:t>
            </a:r>
            <a:r>
              <a:rPr kumimoji="0" lang="zh-TW" altLang="en-US" sz="2800">
                <a:ea typeface="標楷體" pitchFamily="65" charset="-120"/>
              </a:rPr>
              <a:t>道義責任</a:t>
            </a:r>
            <a:r>
              <a:rPr kumimoji="0" lang="en-US" altLang="zh-TW" sz="2800">
                <a:ea typeface="標楷體" pitchFamily="65" charset="-120"/>
              </a:rPr>
              <a:t>)</a:t>
            </a:r>
            <a:r>
              <a:rPr kumimoji="0" lang="zh-TW" altLang="en-US" sz="2800">
                <a:ea typeface="標楷體" pitchFamily="65" charset="-120"/>
              </a:rPr>
              <a:t>。</a:t>
            </a:r>
            <a:endParaRPr kumimoji="0" lang="en-US" altLang="zh-TW" sz="2800" b="1">
              <a:ea typeface="標楷體" pitchFamily="65" charset="-120"/>
            </a:endParaRPr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468313" y="5373688"/>
            <a:ext cx="83185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zh-TW" altLang="en-US" sz="2000" b="1">
                <a:solidFill>
                  <a:srgbClr val="FF0000"/>
                </a:solidFill>
                <a:ea typeface="標楷體" pitchFamily="65" charset="-120"/>
              </a:rPr>
              <a:t>註</a:t>
            </a:r>
            <a:r>
              <a:rPr kumimoji="0" lang="zh-TW" altLang="en-US" sz="2000" b="1">
                <a:solidFill>
                  <a:srgbClr val="FF0000"/>
                </a:solidFill>
                <a:ea typeface="標楷體" pitchFamily="65" charset="-120"/>
                <a:sym typeface="Wingdings" pitchFamily="2" charset="2"/>
              </a:rPr>
              <a:t>： </a:t>
            </a:r>
            <a:r>
              <a:rPr kumimoji="0" lang="en-US" altLang="zh-TW" sz="2000" b="1">
                <a:solidFill>
                  <a:srgbClr val="FF0000"/>
                </a:solidFill>
                <a:ea typeface="標楷體" pitchFamily="65" charset="-120"/>
                <a:sym typeface="Wingdings" pitchFamily="2" charset="2"/>
              </a:rPr>
              <a:t>(1) </a:t>
            </a:r>
            <a:r>
              <a:rPr kumimoji="0" lang="en-US" altLang="zh-TW" sz="2000" b="1">
                <a:ea typeface="標楷體" pitchFamily="65" charset="-120"/>
                <a:sym typeface="Wingdings" pitchFamily="2" charset="2"/>
              </a:rPr>
              <a:t>ED</a:t>
            </a:r>
            <a:r>
              <a:rPr kumimoji="0" lang="zh-TW" altLang="en-US" sz="2000" b="1">
                <a:ea typeface="標楷體" pitchFamily="65" charset="-120"/>
                <a:sym typeface="Wingdings" pitchFamily="2" charset="2"/>
              </a:rPr>
              <a:t>僱主補償契約責任保險</a:t>
            </a:r>
            <a:r>
              <a:rPr kumimoji="0" lang="en-US" altLang="zh-TW" sz="2000" b="1">
                <a:ea typeface="標楷體" pitchFamily="65" charset="-120"/>
                <a:sym typeface="Wingdings" pitchFamily="2" charset="2"/>
              </a:rPr>
              <a:t>(</a:t>
            </a:r>
            <a:r>
              <a:rPr kumimoji="0" lang="zh-TW" altLang="en-US" sz="2000" b="1">
                <a:ea typeface="標楷體" pitchFamily="65" charset="-120"/>
                <a:sym typeface="Wingdings" pitchFamily="2" charset="2"/>
              </a:rPr>
              <a:t>執行職務期間</a:t>
            </a:r>
            <a:r>
              <a:rPr kumimoji="0" lang="en-US" altLang="zh-TW" sz="2000" b="1">
                <a:ea typeface="標楷體" pitchFamily="65" charset="-120"/>
                <a:sym typeface="Wingdings" pitchFamily="2" charset="2"/>
              </a:rPr>
              <a:t>)</a:t>
            </a:r>
            <a:r>
              <a:rPr kumimoji="0" lang="zh-TW" altLang="en-US" sz="2000" b="1">
                <a:ea typeface="標楷體" pitchFamily="65" charset="-120"/>
                <a:sym typeface="Wingdings" pitchFamily="2" charset="2"/>
              </a:rPr>
              <a:t>，</a:t>
            </a:r>
            <a:r>
              <a:rPr kumimoji="0" lang="zh-TW" altLang="en-US" sz="2000" b="1">
                <a:solidFill>
                  <a:srgbClr val="FF0000"/>
                </a:solidFill>
                <a:ea typeface="標楷體" pitchFamily="65" charset="-120"/>
                <a:sym typeface="Wingdings" pitchFamily="2" charset="2"/>
              </a:rPr>
              <a:t>被保險人為僱主</a:t>
            </a:r>
            <a:r>
              <a:rPr kumimoji="0" lang="zh-TW" altLang="en-US" sz="2000" b="1">
                <a:ea typeface="標楷體" pitchFamily="65" charset="-120"/>
                <a:sym typeface="Wingdings" pitchFamily="2" charset="2"/>
              </a:rPr>
              <a:t>；</a:t>
            </a:r>
            <a:r>
              <a:rPr kumimoji="0" lang="en-US" altLang="zh-TW" sz="2000" b="1">
                <a:ea typeface="標楷體" pitchFamily="65" charset="-120"/>
                <a:sym typeface="Wingdings" pitchFamily="2" charset="2"/>
              </a:rPr>
              <a:t/>
            </a:r>
            <a:br>
              <a:rPr kumimoji="0" lang="en-US" altLang="zh-TW" sz="2000" b="1">
                <a:ea typeface="標楷體" pitchFamily="65" charset="-120"/>
                <a:sym typeface="Wingdings" pitchFamily="2" charset="2"/>
              </a:rPr>
            </a:br>
            <a:r>
              <a:rPr kumimoji="0" lang="zh-TW" altLang="en-US" sz="2000" b="1">
                <a:ea typeface="標楷體" pitchFamily="65" charset="-120"/>
                <a:sym typeface="Wingdings" pitchFamily="2" charset="2"/>
              </a:rPr>
              <a:t>      </a:t>
            </a:r>
            <a:r>
              <a:rPr kumimoji="0" lang="zh-TW" altLang="zh-TW" sz="2000" b="1">
                <a:ea typeface="標楷體" pitchFamily="65" charset="-120"/>
                <a:sym typeface="Wingdings" pitchFamily="2" charset="2"/>
              </a:rPr>
              <a:t>保險金</a:t>
            </a:r>
            <a:r>
              <a:rPr kumimoji="0" lang="zh-TW" altLang="en-US" sz="2000" b="1">
                <a:ea typeface="標楷體" pitchFamily="65" charset="-120"/>
                <a:sym typeface="Wingdings" pitchFamily="2" charset="2"/>
              </a:rPr>
              <a:t>直接</a:t>
            </a:r>
            <a:r>
              <a:rPr kumimoji="0" lang="zh-TW" altLang="zh-TW" sz="2000" b="1">
                <a:ea typeface="標楷體" pitchFamily="65" charset="-120"/>
                <a:sym typeface="Wingdings" pitchFamily="2" charset="2"/>
              </a:rPr>
              <a:t>給付予僱主</a:t>
            </a:r>
            <a:r>
              <a:rPr kumimoji="0" lang="zh-TW" altLang="en-US" sz="2000" b="1">
                <a:ea typeface="標楷體" pitchFamily="65" charset="-120"/>
                <a:sym typeface="Wingdings" pitchFamily="2" charset="2"/>
              </a:rPr>
              <a:t>時</a:t>
            </a:r>
            <a:r>
              <a:rPr kumimoji="0" lang="zh-TW" altLang="zh-TW" sz="2000" b="1">
                <a:ea typeface="標楷體" pitchFamily="65" charset="-120"/>
                <a:sym typeface="Wingdings" pitchFamily="2" charset="2"/>
              </a:rPr>
              <a:t>，</a:t>
            </a:r>
            <a:r>
              <a:rPr kumimoji="0" lang="zh-TW" altLang="en-US" sz="2000" b="1">
                <a:solidFill>
                  <a:srgbClr val="FF0000"/>
                </a:solidFill>
                <a:ea typeface="標楷體" pitchFamily="65" charset="-120"/>
                <a:sym typeface="Wingdings" pitchFamily="2" charset="2"/>
              </a:rPr>
              <a:t>僱主需提供付款憑證</a:t>
            </a:r>
            <a:r>
              <a:rPr kumimoji="0" lang="zh-TW" altLang="en-US" sz="2000" b="1">
                <a:ea typeface="標楷體" pitchFamily="65" charset="-120"/>
                <a:sym typeface="Wingdings" pitchFamily="2" charset="2"/>
              </a:rPr>
              <a:t>。</a:t>
            </a:r>
            <a:endParaRPr kumimoji="0" lang="en-US" altLang="zh-TW" sz="2000" b="1">
              <a:ea typeface="標楷體" pitchFamily="65" charset="-120"/>
              <a:sym typeface="Wingdings" pitchFamily="2" charset="2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zh-TW" altLang="en-US" sz="2000" b="1">
                <a:solidFill>
                  <a:srgbClr val="FF0000"/>
                </a:solidFill>
                <a:ea typeface="標楷體" pitchFamily="65" charset="-120"/>
                <a:sym typeface="Wingdings" pitchFamily="2" charset="2"/>
              </a:rPr>
              <a:t>　　 </a:t>
            </a:r>
            <a:r>
              <a:rPr kumimoji="0" lang="en-US" altLang="zh-TW" sz="2000" b="1">
                <a:solidFill>
                  <a:srgbClr val="FF0000"/>
                </a:solidFill>
                <a:ea typeface="標楷體" pitchFamily="65" charset="-120"/>
                <a:sym typeface="Wingdings" pitchFamily="2" charset="2"/>
              </a:rPr>
              <a:t>(2) </a:t>
            </a:r>
            <a:r>
              <a:rPr kumimoji="0" lang="en-US" altLang="zh-TW" sz="2000" b="1">
                <a:ea typeface="標楷體" pitchFamily="65" charset="-120"/>
                <a:sym typeface="Wingdings" pitchFamily="2" charset="2"/>
              </a:rPr>
              <a:t>GD</a:t>
            </a:r>
            <a:r>
              <a:rPr kumimoji="0" lang="zh-TW" altLang="en-US" sz="2000" b="1">
                <a:ea typeface="標楷體" pitchFamily="65" charset="-120"/>
                <a:sym typeface="Wingdings" pitchFamily="2" charset="2"/>
              </a:rPr>
              <a:t>團體傷害保險</a:t>
            </a:r>
            <a:r>
              <a:rPr kumimoji="0" lang="en-US" altLang="zh-TW" sz="2000" b="1">
                <a:ea typeface="標楷體" pitchFamily="65" charset="-120"/>
                <a:sym typeface="Wingdings" pitchFamily="2" charset="2"/>
              </a:rPr>
              <a:t>(</a:t>
            </a:r>
            <a:r>
              <a:rPr kumimoji="0" lang="zh-TW" altLang="en-US" sz="2000" b="1">
                <a:ea typeface="標楷體" pitchFamily="65" charset="-120"/>
                <a:sym typeface="Wingdings" pitchFamily="2" charset="2"/>
              </a:rPr>
              <a:t>非執行職務期間</a:t>
            </a:r>
            <a:r>
              <a:rPr kumimoji="0" lang="en-US" altLang="zh-TW" sz="2000" b="1">
                <a:ea typeface="標楷體" pitchFamily="65" charset="-120"/>
                <a:sym typeface="Wingdings" pitchFamily="2" charset="2"/>
              </a:rPr>
              <a:t>)</a:t>
            </a:r>
            <a:r>
              <a:rPr kumimoji="0" lang="zh-TW" altLang="en-US" sz="2000" b="1">
                <a:ea typeface="標楷體" pitchFamily="65" charset="-120"/>
                <a:sym typeface="Wingdings" pitchFamily="2" charset="2"/>
              </a:rPr>
              <a:t>，</a:t>
            </a:r>
            <a:r>
              <a:rPr kumimoji="0" lang="zh-TW" altLang="en-US" sz="2000" b="1">
                <a:solidFill>
                  <a:srgbClr val="FF0000"/>
                </a:solidFill>
                <a:ea typeface="標楷體" pitchFamily="65" charset="-120"/>
                <a:sym typeface="Wingdings" pitchFamily="2" charset="2"/>
              </a:rPr>
              <a:t>被保險人為員工</a:t>
            </a:r>
            <a:r>
              <a:rPr kumimoji="0" lang="en-US" altLang="zh-TW" sz="2000" b="1">
                <a:solidFill>
                  <a:srgbClr val="FF0000"/>
                </a:solidFill>
                <a:ea typeface="標楷體" pitchFamily="65" charset="-120"/>
                <a:sym typeface="Wingdings" pitchFamily="2" charset="2"/>
              </a:rPr>
              <a:t>(</a:t>
            </a:r>
            <a:r>
              <a:rPr kumimoji="0" lang="zh-TW" altLang="en-US" sz="2000" b="1">
                <a:solidFill>
                  <a:srgbClr val="FF0000"/>
                </a:solidFill>
                <a:ea typeface="標楷體" pitchFamily="65" charset="-120"/>
                <a:sym typeface="Wingdings" pitchFamily="2" charset="2"/>
              </a:rPr>
              <a:t>受僱人</a:t>
            </a:r>
            <a:r>
              <a:rPr kumimoji="0" lang="en-US" altLang="zh-TW" sz="2000" b="1">
                <a:solidFill>
                  <a:srgbClr val="FF0000"/>
                </a:solidFill>
                <a:ea typeface="標楷體" pitchFamily="65" charset="-120"/>
                <a:sym typeface="Wingdings" pitchFamily="2" charset="2"/>
              </a:rPr>
              <a:t>)</a:t>
            </a:r>
            <a:r>
              <a:rPr kumimoji="0" lang="zh-TW" altLang="en-US" sz="2000" b="1">
                <a:ea typeface="標楷體" pitchFamily="65" charset="-120"/>
                <a:sym typeface="Wingdings" pitchFamily="2" charset="2"/>
              </a:rPr>
              <a:t> 。</a:t>
            </a:r>
            <a:endParaRPr kumimoji="0" lang="en-US" altLang="zh-TW" sz="2000" b="1">
              <a:solidFill>
                <a:srgbClr val="FF0000"/>
              </a:solidFill>
              <a:ea typeface="標楷體" pitchFamily="65" charset="-120"/>
              <a:sym typeface="Wingdings" pitchFamily="2" charset="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08175" y="6308725"/>
            <a:ext cx="5256213" cy="504825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0"/>
          </a:gradFill>
          <a:ln w="3810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兼顧風險轉嫁與員工福利</a:t>
            </a:r>
          </a:p>
        </p:txBody>
      </p:sp>
      <p:sp>
        <p:nvSpPr>
          <p:cNvPr id="18440" name="投影片編號版面配置區 4"/>
          <p:cNvSpPr txBox="1">
            <a:spLocks noGrp="1"/>
          </p:cNvSpPr>
          <p:nvPr/>
        </p:nvSpPr>
        <p:spPr bwMode="auto">
          <a:xfrm>
            <a:off x="8656638" y="6472238"/>
            <a:ext cx="3841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AFA6F9C-E12D-4E32-8BBD-3D42899193BC}" type="slidenum">
              <a:rPr lang="en-US" altLang="zh-TW" sz="1400" b="1">
                <a:solidFill>
                  <a:schemeClr val="bg1"/>
                </a:solidFill>
                <a:ea typeface="華康中圓體" pitchFamily="49" charset="-12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zh-TW" sz="1400" b="1">
              <a:solidFill>
                <a:schemeClr val="bg1"/>
              </a:solidFill>
              <a:ea typeface="華康中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投影片編號版面配置區 4"/>
          <p:cNvSpPr txBox="1">
            <a:spLocks noGrp="1"/>
          </p:cNvSpPr>
          <p:nvPr/>
        </p:nvSpPr>
        <p:spPr bwMode="auto">
          <a:xfrm>
            <a:off x="8656638" y="6472238"/>
            <a:ext cx="3841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496AC09-5B1B-4132-85F2-E5DA3CC24113}" type="slidenum">
              <a:rPr lang="en-US" altLang="zh-TW" sz="1400" b="1">
                <a:solidFill>
                  <a:schemeClr val="bg1"/>
                </a:solidFill>
                <a:ea typeface="華康中圓體" pitchFamily="49" charset="-12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zh-TW" sz="1400" b="1">
              <a:solidFill>
                <a:schemeClr val="bg1"/>
              </a:solidFill>
              <a:ea typeface="華康中圓體" pitchFamily="49" charset="-120"/>
            </a:endParaRPr>
          </a:p>
        </p:txBody>
      </p:sp>
      <p:pic>
        <p:nvPicPr>
          <p:cNvPr id="1026" name="Picture 2" descr="C:\Users\vince.lin\Documents\●公勝保經3月課程-2017-01-18~\DM謝老闆PLUS(擷圖)-2017-03-03-13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04" y="188640"/>
            <a:ext cx="8562776" cy="61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4427984" y="1844824"/>
            <a:ext cx="144000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項目</a:t>
            </a:r>
            <a:r>
              <a:rPr lang="zh-TW" altLang="en-US" sz="1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多達</a:t>
            </a:r>
            <a:r>
              <a:rPr lang="en-US" altLang="zh-TW" sz="1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1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級</a:t>
            </a:r>
            <a:r>
              <a:rPr lang="en-US" altLang="zh-TW" sz="1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220</a:t>
            </a:r>
            <a:r>
              <a:rPr lang="zh-TW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</a:t>
            </a:r>
          </a:p>
        </p:txBody>
      </p:sp>
      <p:sp>
        <p:nvSpPr>
          <p:cNvPr id="5" name="矩形 4"/>
          <p:cNvSpPr/>
          <p:nvPr/>
        </p:nvSpPr>
        <p:spPr>
          <a:xfrm rot="21007265">
            <a:off x="1510306" y="5998705"/>
            <a:ext cx="1991876" cy="57606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PLUS</a:t>
            </a:r>
          </a:p>
          <a:p>
            <a:pPr algn="ctr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2016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月新版</a:t>
            </a:r>
            <a:endParaRPr lang="zh-TW" altLang="en-US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896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投影片編號版面配置區 4"/>
          <p:cNvSpPr txBox="1">
            <a:spLocks noGrp="1"/>
          </p:cNvSpPr>
          <p:nvPr/>
        </p:nvSpPr>
        <p:spPr bwMode="auto">
          <a:xfrm>
            <a:off x="8656638" y="6472238"/>
            <a:ext cx="3841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BBE89CC-8D9C-49A1-94C7-74B03235D5CC}" type="slidenum">
              <a:rPr lang="en-US" altLang="zh-TW" sz="1400" b="1">
                <a:solidFill>
                  <a:schemeClr val="bg1"/>
                </a:solidFill>
                <a:ea typeface="華康中圓體" pitchFamily="49" charset="-12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zh-TW" sz="1400" b="1">
              <a:solidFill>
                <a:schemeClr val="bg1"/>
              </a:solidFill>
              <a:ea typeface="華康中圓體" pitchFamily="49" charset="-12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7993063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>
              <a:defRPr/>
            </a:pP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　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計畫別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內容</a:t>
            </a:r>
            <a: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(ED</a:t>
            </a:r>
            <a:r>
              <a:rPr lang="en-US" altLang="zh-TW" sz="2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【</a:t>
            </a:r>
            <a:r>
              <a:rPr lang="zh-TW" altLang="en-US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謝老</a:t>
            </a:r>
            <a:r>
              <a:rPr lang="zh-TW" altLang="en-US" sz="2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闆</a:t>
            </a:r>
            <a:r>
              <a:rPr lang="en-US" altLang="zh-TW" sz="2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PLUS】</a:t>
            </a:r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專案</a:t>
            </a:r>
            <a: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)</a:t>
            </a:r>
            <a:endParaRPr lang="zh-TW" alt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anose="03000509000000000000" pitchFamily="65" charset="-120"/>
            </a:endParaRPr>
          </a:p>
        </p:txBody>
      </p:sp>
      <p:sp>
        <p:nvSpPr>
          <p:cNvPr id="15367" name="Rectangle 15"/>
          <p:cNvSpPr>
            <a:spLocks noChangeArrowheads="1"/>
          </p:cNvSpPr>
          <p:nvPr/>
        </p:nvSpPr>
        <p:spPr bwMode="auto">
          <a:xfrm>
            <a:off x="249163" y="2411040"/>
            <a:ext cx="5064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>
                <a:solidFill>
                  <a:srgbClr val="FF0000"/>
                </a:solidFill>
                <a:ea typeface="標楷體" pitchFamily="65" charset="-120"/>
              </a:rPr>
              <a:t>ED</a:t>
            </a:r>
          </a:p>
        </p:txBody>
      </p:sp>
      <p:pic>
        <p:nvPicPr>
          <p:cNvPr id="2050" name="Picture 2" descr="C:\Users\vince.lin\Documents\●公勝保經3月課程-2017-01-18~\謝老闆PLUS專案方案內容-2017-03-06-153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59475"/>
            <a:ext cx="7156179" cy="559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9" name="Rectangle 13"/>
          <p:cNvSpPr>
            <a:spLocks noChangeArrowheads="1"/>
          </p:cNvSpPr>
          <p:nvPr/>
        </p:nvSpPr>
        <p:spPr bwMode="auto">
          <a:xfrm>
            <a:off x="251520" y="3645024"/>
            <a:ext cx="4794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>
                <a:solidFill>
                  <a:srgbClr val="008000"/>
                </a:solidFill>
                <a:ea typeface="標楷體" pitchFamily="65" charset="-120"/>
              </a:rPr>
              <a:t>EL</a:t>
            </a:r>
            <a:endParaRPr lang="zh-TW" altLang="en-US" sz="1800" b="1" u="sng" dirty="0">
              <a:solidFill>
                <a:srgbClr val="008000"/>
              </a:solidFill>
              <a:ea typeface="標楷體" pitchFamily="65" charset="-120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251520" y="4149080"/>
            <a:ext cx="5064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>
                <a:solidFill>
                  <a:srgbClr val="FF0000"/>
                </a:solidFill>
                <a:ea typeface="標楷體" pitchFamily="65" charset="-120"/>
              </a:rPr>
              <a:t>ED</a:t>
            </a:r>
          </a:p>
        </p:txBody>
      </p:sp>
    </p:spTree>
    <p:extLst>
      <p:ext uri="{BB962C8B-B14F-4D97-AF65-F5344CB8AC3E}">
        <p14:creationId xmlns:p14="http://schemas.microsoft.com/office/powerpoint/2010/main" val="213815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vince.lin\桌面\【新種保險商品部DM彙整】2016-03-11~\★★2016-10-14-好頭家PLUS與謝老闆PLUS專案DM\【投影片】ED+EL+GD-2016-10-17\2016-10-17-09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13"/>
          <a:stretch>
            <a:fillRect/>
          </a:stretch>
        </p:blipFill>
        <p:spPr bwMode="auto">
          <a:xfrm>
            <a:off x="179512" y="4896164"/>
            <a:ext cx="8784976" cy="1269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850" y="1196752"/>
            <a:ext cx="8280400" cy="345638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l"/>
              <a:defRPr kumimoji="1" sz="26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9A00"/>
              </a:buClr>
              <a:buSzPct val="60000"/>
              <a:buFont typeface="Wingdings" pitchFamily="2" charset="2"/>
              <a:buChar char="u"/>
              <a:defRPr kumimoji="1" sz="2400">
                <a:solidFill>
                  <a:srgbClr val="0033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l"/>
              <a:defRPr kumimoji="1" sz="2200">
                <a:solidFill>
                  <a:srgbClr val="0033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1" sz="2000">
                <a:solidFill>
                  <a:srgbClr val="0033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ü"/>
              <a:defRPr kumimoji="1" sz="2000">
                <a:solidFill>
                  <a:srgbClr val="0033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ü"/>
              <a:defRPr kumimoji="1" sz="2000">
                <a:solidFill>
                  <a:srgbClr val="0033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ü"/>
              <a:defRPr kumimoji="1" sz="2000">
                <a:solidFill>
                  <a:srgbClr val="0033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ü"/>
              <a:defRPr kumimoji="1" sz="2000">
                <a:solidFill>
                  <a:srgbClr val="0033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ü"/>
              <a:defRPr kumimoji="1" sz="2000">
                <a:solidFill>
                  <a:srgbClr val="003366"/>
                </a:solidFill>
                <a:latin typeface="+mn-lt"/>
                <a:ea typeface="+mn-ea"/>
              </a:defRPr>
            </a:lvl9pPr>
          </a:lstStyle>
          <a:p>
            <a:pPr marL="276225" indent="-276225">
              <a:buSzPct val="100000"/>
              <a:buFont typeface="+mj-lt"/>
              <a:buAutoNum type="arabicPeriod"/>
            </a:pPr>
            <a:r>
              <a:rPr lang="zh-TW" altLang="en-US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採</a:t>
            </a:r>
            <a:r>
              <a:rPr lang="zh-TW" altLang="en-US" sz="2000" u="sng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記名方式</a:t>
            </a:r>
            <a:r>
              <a:rPr lang="zh-TW" altLang="en-US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投保。</a:t>
            </a:r>
            <a:r>
              <a:rPr lang="en-US" altLang="zh-TW" sz="2000" b="1" kern="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(</a:t>
            </a:r>
            <a:r>
              <a:rPr lang="zh-TW" altLang="en-US" sz="2000" b="1" kern="0" dirty="0">
                <a:solidFill>
                  <a:srgbClr val="FF0000"/>
                </a:solidFill>
                <a:ea typeface="標楷體" panose="03000509000000000000" pitchFamily="65" charset="-120"/>
              </a:rPr>
              <a:t>無人數投保</a:t>
            </a:r>
            <a:r>
              <a:rPr lang="zh-TW" altLang="en-US" sz="2000" b="1" kern="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限制</a:t>
            </a:r>
            <a:r>
              <a:rPr lang="zh-TW" altLang="en-US" sz="2000" b="1" kern="0" dirty="0">
                <a:solidFill>
                  <a:srgbClr val="FF0000"/>
                </a:solidFill>
                <a:ea typeface="標楷體" panose="03000509000000000000" pitchFamily="65" charset="-120"/>
              </a:rPr>
              <a:t>，</a:t>
            </a:r>
            <a:r>
              <a:rPr lang="zh-TW" altLang="en-US" sz="2000" b="1" kern="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員工人數</a:t>
            </a:r>
            <a:r>
              <a:rPr lang="en-US" altLang="zh-TW" sz="2000" b="1" kern="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1~4</a:t>
            </a:r>
            <a:r>
              <a:rPr lang="zh-TW" altLang="en-US" sz="2000" b="1" kern="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人，或</a:t>
            </a:r>
            <a:r>
              <a:rPr lang="en-US" altLang="zh-TW" sz="2000" b="1" kern="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5</a:t>
            </a:r>
            <a:r>
              <a:rPr lang="zh-TW" altLang="en-US" sz="2000" b="1" kern="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人以上皆可</a:t>
            </a:r>
            <a:r>
              <a:rPr lang="zh-TW" altLang="en-US" sz="2000" b="1" kern="0" dirty="0">
                <a:solidFill>
                  <a:srgbClr val="FF0000"/>
                </a:solidFill>
                <a:ea typeface="標楷體" panose="03000509000000000000" pitchFamily="65" charset="-120"/>
              </a:rPr>
              <a:t>投保謝</a:t>
            </a:r>
            <a:r>
              <a:rPr lang="zh-TW" altLang="en-US" sz="2000" b="1" kern="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老闆</a:t>
            </a:r>
            <a:r>
              <a:rPr lang="en-US" altLang="zh-TW" sz="2000" b="1" kern="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PLUS</a:t>
            </a:r>
            <a:r>
              <a:rPr lang="zh-TW" altLang="en-US" sz="2000" b="1" kern="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專案</a:t>
            </a:r>
            <a:r>
              <a:rPr lang="en-US" altLang="zh-TW" sz="2000" b="1" kern="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)</a:t>
            </a:r>
          </a:p>
          <a:p>
            <a:pPr marL="276225" indent="-276225">
              <a:buSzPct val="100000"/>
              <a:buFont typeface="+mj-lt"/>
              <a:buAutoNum type="arabicPeriod"/>
            </a:pPr>
            <a:r>
              <a:rPr lang="zh-TW" altLang="en-US" sz="2000" b="0" kern="0" dirty="0">
                <a:solidFill>
                  <a:schemeClr val="tx1"/>
                </a:solidFill>
                <a:ea typeface="標楷體" panose="03000509000000000000" pitchFamily="65" charset="-120"/>
              </a:rPr>
              <a:t>上列</a:t>
            </a:r>
            <a:r>
              <a:rPr lang="zh-TW" altLang="en-US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保費為職業類別</a:t>
            </a:r>
            <a:r>
              <a:rPr lang="en-US" altLang="zh-TW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1</a:t>
            </a:r>
            <a:r>
              <a:rPr lang="zh-TW" altLang="en-US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～</a:t>
            </a:r>
            <a:r>
              <a:rPr lang="en-US" altLang="zh-TW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4</a:t>
            </a:r>
            <a:r>
              <a:rPr lang="zh-TW" altLang="en-US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類之保費，且不含除外行業類別與</a:t>
            </a:r>
            <a:r>
              <a:rPr lang="en-US" altLang="zh-TW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5</a:t>
            </a:r>
            <a:r>
              <a:rPr lang="zh-TW" altLang="en-US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6</a:t>
            </a:r>
            <a:r>
              <a:rPr lang="zh-TW" altLang="en-US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類。</a:t>
            </a:r>
            <a:r>
              <a:rPr lang="en-US" altLang="zh-TW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/>
            </a:r>
            <a:br>
              <a:rPr lang="en-US" altLang="zh-TW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</a:br>
            <a:r>
              <a:rPr lang="en-US" altLang="zh-TW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(</a:t>
            </a:r>
            <a:r>
              <a:rPr lang="zh-TW" altLang="en-US" sz="2000" b="0" u="sng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除外行業類別</a:t>
            </a:r>
            <a:r>
              <a:rPr lang="zh-TW" altLang="en-US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與</a:t>
            </a:r>
            <a:r>
              <a:rPr lang="en-US" altLang="zh-TW" sz="2000" b="0" u="sng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5</a:t>
            </a:r>
            <a:r>
              <a:rPr lang="zh-TW" altLang="en-US" sz="2000" b="0" u="sng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 sz="2000" b="0" u="sng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6</a:t>
            </a:r>
            <a:r>
              <a:rPr lang="zh-TW" altLang="en-US" sz="2000" b="0" u="sng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類</a:t>
            </a:r>
            <a:r>
              <a:rPr lang="zh-TW" altLang="en-US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需另外報價</a:t>
            </a:r>
            <a:r>
              <a:rPr lang="en-US" altLang="zh-TW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)</a:t>
            </a:r>
          </a:p>
          <a:p>
            <a:pPr marL="276225" indent="-276225">
              <a:buSzPct val="100000"/>
              <a:buFont typeface="+mj-lt"/>
              <a:buAutoNum type="arabicPeriod"/>
            </a:pPr>
            <a:r>
              <a:rPr lang="zh-TW" altLang="en-US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員工</a:t>
            </a:r>
            <a:r>
              <a:rPr lang="en-US" altLang="zh-TW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-</a:t>
            </a:r>
            <a:r>
              <a:rPr lang="zh-TW" altLang="en-US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首年投保年齡至</a:t>
            </a:r>
            <a:r>
              <a:rPr lang="en-US" altLang="zh-TW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65</a:t>
            </a:r>
            <a:r>
              <a:rPr lang="zh-TW" altLang="en-US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歲</a:t>
            </a:r>
            <a:r>
              <a:rPr lang="zh-TW" altLang="en-US" sz="2000" b="0" kern="0" dirty="0">
                <a:solidFill>
                  <a:schemeClr val="tx1"/>
                </a:solidFill>
                <a:ea typeface="標楷體" panose="03000509000000000000" pitchFamily="65" charset="-120"/>
              </a:rPr>
              <a:t>，續</a:t>
            </a:r>
            <a:r>
              <a:rPr lang="zh-TW" altLang="en-US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保至</a:t>
            </a:r>
            <a:r>
              <a:rPr lang="en-US" altLang="zh-TW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70</a:t>
            </a:r>
            <a:r>
              <a:rPr lang="zh-TW" altLang="en-US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足歲。</a:t>
            </a:r>
            <a:endParaRPr lang="en-US" altLang="zh-TW" sz="2000" b="0" kern="0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276225" indent="-276225">
              <a:buSzPct val="100000"/>
              <a:buFont typeface="+mj-lt"/>
              <a:buAutoNum type="arabicPeriod"/>
            </a:pPr>
            <a:r>
              <a:rPr lang="zh-TW" altLang="en-US" sz="2000" b="0" kern="0" dirty="0">
                <a:solidFill>
                  <a:schemeClr val="tx1"/>
                </a:solidFill>
                <a:ea typeface="標楷體" panose="03000509000000000000" pitchFamily="65" charset="-120"/>
              </a:rPr>
              <a:t>申請醫療費用補償</a:t>
            </a:r>
            <a:r>
              <a:rPr lang="zh-TW" altLang="en-US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金</a:t>
            </a:r>
            <a:r>
              <a:rPr lang="en-US" altLang="zh-TW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/</a:t>
            </a:r>
            <a:r>
              <a:rPr lang="zh-TW" altLang="en-US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保險金時</a:t>
            </a:r>
            <a:r>
              <a:rPr lang="zh-TW" altLang="en-US" sz="2000" b="0" kern="0" dirty="0">
                <a:solidFill>
                  <a:schemeClr val="tx1"/>
                </a:solidFill>
                <a:ea typeface="標楷體" panose="03000509000000000000" pitchFamily="65" charset="-120"/>
              </a:rPr>
              <a:t>，</a:t>
            </a:r>
            <a:r>
              <a:rPr lang="zh-TW" altLang="en-US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得提具收據副本。</a:t>
            </a:r>
            <a:endParaRPr lang="en-US" altLang="zh-TW" sz="2000" b="0" kern="0" dirty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0" indent="0">
              <a:buSzPct val="100000"/>
              <a:buNone/>
            </a:pPr>
            <a:endParaRPr lang="en-US" altLang="zh-TW" sz="2000" b="0" kern="0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271463" indent="-271463">
              <a:buSzPct val="100000"/>
              <a:buNone/>
            </a:pPr>
            <a:r>
              <a:rPr lang="zh-TW" altLang="en-US" sz="2000" b="0" kern="0" dirty="0" smtClean="0">
                <a:solidFill>
                  <a:schemeClr val="tx1"/>
                </a:solidFill>
                <a:latin typeface="新細明體"/>
                <a:ea typeface="新細明體"/>
              </a:rPr>
              <a:t>★</a:t>
            </a:r>
            <a:r>
              <a:rPr lang="zh-TW" altLang="en-US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溢額僱主意外責任保險，就僱主補償契約責任保險賠付金額</a:t>
            </a:r>
            <a:r>
              <a:rPr lang="zh-TW" altLang="en-US" sz="2000" b="1" u="sng" kern="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抵充民法賠償責任不足的部分</a:t>
            </a:r>
            <a:r>
              <a:rPr lang="zh-TW" altLang="en-US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，另扣除自負額每人每一事故</a:t>
            </a:r>
            <a:r>
              <a:rPr lang="en-US" altLang="zh-TW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NT$ 10,000</a:t>
            </a:r>
            <a:r>
              <a:rPr lang="zh-TW" altLang="en-US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後，於保險金額範圍內，負賠償責任。</a:t>
            </a:r>
            <a:endParaRPr lang="en-US" altLang="zh-TW" sz="2000" b="0" kern="0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276225" indent="-276225">
              <a:buSzPct val="100000"/>
              <a:buFont typeface="+mj-lt"/>
              <a:buAutoNum type="arabicPeriod"/>
            </a:pPr>
            <a:endParaRPr lang="en-US" altLang="zh-TW" sz="2000" b="0" kern="0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276225" indent="-276225">
              <a:buSzPct val="100000"/>
              <a:buFont typeface="+mj-lt"/>
              <a:buAutoNum type="arabicPeriod"/>
            </a:pPr>
            <a:endParaRPr lang="en-US" altLang="zh-TW" sz="2000" b="0" kern="0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7993063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>
              <a:defRPr/>
            </a:pP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　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【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謝老闆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PLUS</a:t>
            </a: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】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專案－注意事項</a:t>
            </a:r>
          </a:p>
        </p:txBody>
      </p:sp>
      <p:sp>
        <p:nvSpPr>
          <p:cNvPr id="7" name="投影片編號版面配置區 4"/>
          <p:cNvSpPr txBox="1">
            <a:spLocks noGrp="1"/>
          </p:cNvSpPr>
          <p:nvPr/>
        </p:nvSpPr>
        <p:spPr bwMode="auto">
          <a:xfrm>
            <a:off x="8656638" y="6472238"/>
            <a:ext cx="3841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D9CEEBD-30E5-4D7C-B4AF-B6BF768D8511}" type="slidenum">
              <a:rPr lang="en-US" altLang="zh-TW" sz="1400" b="1">
                <a:solidFill>
                  <a:schemeClr val="bg1"/>
                </a:solidFill>
                <a:ea typeface="華康中圓體" pitchFamily="49" charset="-12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zh-TW" sz="1400" b="1" dirty="0">
              <a:solidFill>
                <a:schemeClr val="bg1"/>
              </a:solidFill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750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投影片編號版面配置區 4"/>
          <p:cNvSpPr txBox="1">
            <a:spLocks noGrp="1"/>
          </p:cNvSpPr>
          <p:nvPr/>
        </p:nvSpPr>
        <p:spPr bwMode="auto">
          <a:xfrm>
            <a:off x="8656638" y="6472238"/>
            <a:ext cx="3841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A401E22-5BB1-4E85-9374-FE1054140283}" type="slidenum">
              <a:rPr lang="en-US" altLang="zh-TW" sz="1400" b="1">
                <a:solidFill>
                  <a:schemeClr val="bg1"/>
                </a:solidFill>
                <a:ea typeface="華康中圓體" pitchFamily="49" charset="-12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zh-TW" sz="1400" b="1">
              <a:solidFill>
                <a:schemeClr val="bg1"/>
              </a:solidFill>
              <a:ea typeface="華康中圓體" pitchFamily="49" charset="-120"/>
            </a:endParaRPr>
          </a:p>
        </p:txBody>
      </p:sp>
      <p:sp>
        <p:nvSpPr>
          <p:cNvPr id="22" name="Line 4"/>
          <p:cNvSpPr>
            <a:spLocks noChangeShapeType="1"/>
          </p:cNvSpPr>
          <p:nvPr/>
        </p:nvSpPr>
        <p:spPr bwMode="auto">
          <a:xfrm>
            <a:off x="179513" y="3284984"/>
            <a:ext cx="88613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1027" name="Picture 3" descr="C:\Users\vince.lin\Documents\●公勝保經3月課程-2017-01-18~\0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1620000" cy="15289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ince.lin\Documents\●公勝保經3月課程-2017-01-18~\00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41"/>
          <a:stretch/>
        </p:blipFill>
        <p:spPr bwMode="auto">
          <a:xfrm>
            <a:off x="179512" y="3671131"/>
            <a:ext cx="1620000" cy="19658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107950" y="115888"/>
            <a:ext cx="7993063" cy="6492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r>
              <a:rPr lang="zh-TW" altLang="en-US" sz="3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主要不同處</a:t>
            </a:r>
            <a:endParaRPr lang="zh-TW" altLang="en-US" sz="36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7030977" y="1700808"/>
            <a:ext cx="1979712" cy="147732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1800" b="1" dirty="0" smtClean="0">
                <a:solidFill>
                  <a:srgbClr val="008000"/>
                </a:solidFill>
                <a:ea typeface="標楷體" panose="03000509000000000000" pitchFamily="65" charset="-120"/>
              </a:rPr>
              <a:t>單一保單</a:t>
            </a:r>
            <a:endParaRPr kumimoji="0" lang="en-US" altLang="zh-TW" sz="1800" b="1" dirty="0" smtClean="0">
              <a:solidFill>
                <a:srgbClr val="008000"/>
              </a:solidFill>
              <a:ea typeface="標楷體" panose="03000509000000000000" pitchFamily="65" charset="-120"/>
            </a:endParaRPr>
          </a:p>
          <a:p>
            <a:pPr algn="ctr">
              <a:defRPr/>
            </a:pPr>
            <a:r>
              <a:rPr kumimoji="0" lang="zh-TW" altLang="en-US" sz="1800" b="1" dirty="0" smtClean="0">
                <a:solidFill>
                  <a:srgbClr val="008000"/>
                </a:solidFill>
                <a:ea typeface="標楷體" panose="03000509000000000000" pitchFamily="65" charset="-120"/>
              </a:rPr>
              <a:t>需全員投保</a:t>
            </a:r>
            <a:endParaRPr kumimoji="0" lang="en-US" altLang="zh-TW" sz="1800" b="1" dirty="0" smtClean="0">
              <a:solidFill>
                <a:srgbClr val="008000"/>
              </a:solidFill>
              <a:ea typeface="標楷體" panose="03000509000000000000" pitchFamily="65" charset="-120"/>
            </a:endParaRPr>
          </a:p>
          <a:p>
            <a:pPr algn="ctr">
              <a:defRPr/>
            </a:pPr>
            <a:r>
              <a:rPr kumimoji="0" lang="zh-TW" altLang="en-US" sz="1800" b="1" dirty="0" smtClean="0">
                <a:solidFill>
                  <a:srgbClr val="008000"/>
                </a:solidFill>
                <a:ea typeface="標楷體" panose="03000509000000000000" pitchFamily="65" charset="-120"/>
              </a:rPr>
              <a:t>計劃二</a:t>
            </a:r>
            <a:r>
              <a:rPr kumimoji="0" lang="en-US" altLang="zh-TW" sz="1800" b="1" dirty="0" smtClean="0">
                <a:solidFill>
                  <a:srgbClr val="008000"/>
                </a:solidFill>
                <a:ea typeface="標楷體" panose="03000509000000000000" pitchFamily="65" charset="-120"/>
              </a:rPr>
              <a:t>(</a:t>
            </a:r>
            <a:r>
              <a:rPr kumimoji="0" lang="zh-TW" altLang="en-US" sz="1800" b="1" dirty="0" smtClean="0">
                <a:solidFill>
                  <a:srgbClr val="008000"/>
                </a:solidFill>
                <a:ea typeface="標楷體" panose="03000509000000000000" pitchFamily="65" charset="-120"/>
              </a:rPr>
              <a:t>含</a:t>
            </a:r>
            <a:r>
              <a:rPr kumimoji="0" lang="en-US" altLang="zh-TW" sz="1800" b="1" dirty="0" smtClean="0">
                <a:solidFill>
                  <a:srgbClr val="008000"/>
                </a:solidFill>
                <a:ea typeface="標楷體" panose="03000509000000000000" pitchFamily="65" charset="-120"/>
              </a:rPr>
              <a:t>)</a:t>
            </a:r>
            <a:r>
              <a:rPr kumimoji="0" lang="zh-TW" altLang="en-US" sz="1800" b="1" dirty="0" smtClean="0">
                <a:solidFill>
                  <a:srgbClr val="008000"/>
                </a:solidFill>
                <a:ea typeface="標楷體" panose="03000509000000000000" pitchFamily="65" charset="-120"/>
              </a:rPr>
              <a:t>以上</a:t>
            </a:r>
            <a:endParaRPr kumimoji="0" lang="en-US" altLang="zh-TW" sz="1800" b="1" dirty="0" smtClean="0">
              <a:solidFill>
                <a:srgbClr val="008000"/>
              </a:solidFill>
              <a:ea typeface="標楷體" panose="03000509000000000000" pitchFamily="65" charset="-120"/>
            </a:endParaRPr>
          </a:p>
          <a:p>
            <a:pPr algn="ctr">
              <a:defRPr/>
            </a:pPr>
            <a:r>
              <a:rPr kumimoji="0" lang="en-US" altLang="zh-TW" sz="1800" b="1" dirty="0" smtClean="0">
                <a:solidFill>
                  <a:srgbClr val="008000"/>
                </a:solidFill>
                <a:ea typeface="標楷體" panose="03000509000000000000" pitchFamily="65" charset="-120"/>
              </a:rPr>
              <a:t>(</a:t>
            </a:r>
            <a:r>
              <a:rPr kumimoji="0" lang="zh-TW" altLang="en-US" sz="1800" b="1" dirty="0" smtClean="0">
                <a:solidFill>
                  <a:srgbClr val="008000"/>
                </a:solidFill>
                <a:ea typeface="標楷體" panose="03000509000000000000" pitchFamily="65" charset="-120"/>
              </a:rPr>
              <a:t>死殘補償金</a:t>
            </a:r>
            <a:endParaRPr kumimoji="0" lang="en-US" altLang="zh-TW" sz="1800" b="1" dirty="0" smtClean="0">
              <a:solidFill>
                <a:srgbClr val="008000"/>
              </a:solidFill>
              <a:ea typeface="標楷體" panose="03000509000000000000" pitchFamily="65" charset="-120"/>
            </a:endParaRPr>
          </a:p>
          <a:p>
            <a:pPr algn="ctr">
              <a:defRPr/>
            </a:pPr>
            <a:r>
              <a:rPr kumimoji="0" lang="en-US" altLang="zh-TW" sz="1800" b="1" dirty="0" smtClean="0">
                <a:solidFill>
                  <a:srgbClr val="008000"/>
                </a:solidFill>
                <a:ea typeface="標楷體" panose="03000509000000000000" pitchFamily="65" charset="-120"/>
              </a:rPr>
              <a:t>100</a:t>
            </a:r>
            <a:r>
              <a:rPr kumimoji="0" lang="zh-TW" altLang="en-US" sz="1800" b="1" dirty="0" smtClean="0">
                <a:solidFill>
                  <a:srgbClr val="008000"/>
                </a:solidFill>
                <a:ea typeface="標楷體" panose="03000509000000000000" pitchFamily="65" charset="-120"/>
              </a:rPr>
              <a:t>萬以上</a:t>
            </a:r>
            <a:r>
              <a:rPr kumimoji="0" lang="en-US" altLang="zh-TW" sz="1800" b="1" dirty="0" smtClean="0">
                <a:solidFill>
                  <a:srgbClr val="008000"/>
                </a:solidFill>
                <a:ea typeface="標楷體" panose="03000509000000000000" pitchFamily="65" charset="-120"/>
              </a:rPr>
              <a:t>)</a:t>
            </a:r>
            <a:endParaRPr kumimoji="0" lang="zh-TW" altLang="en-US" sz="1800" b="1" dirty="0">
              <a:solidFill>
                <a:srgbClr val="008000"/>
              </a:solidFill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657239" y="2154691"/>
            <a:ext cx="1159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0" lang="zh-TW" altLang="en-US" sz="1800" b="1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需</a:t>
            </a:r>
            <a:r>
              <a:rPr kumimoji="0" lang="en-US" altLang="zh-TW" sz="1800" b="1" dirty="0">
                <a:solidFill>
                  <a:srgbClr val="FF0000"/>
                </a:solidFill>
                <a:ea typeface="標楷體" panose="03000509000000000000" pitchFamily="65" charset="-120"/>
              </a:rPr>
              <a:t>5</a:t>
            </a:r>
            <a:r>
              <a:rPr kumimoji="0" lang="zh-TW" altLang="en-US" sz="1800" b="1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人</a:t>
            </a:r>
            <a:r>
              <a:rPr kumimoji="0" lang="en-US" altLang="zh-TW" sz="1800" b="1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(</a:t>
            </a:r>
            <a:r>
              <a:rPr kumimoji="0" lang="zh-TW" altLang="en-US" sz="1800" b="1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含</a:t>
            </a:r>
            <a:r>
              <a:rPr kumimoji="0" lang="en-US" altLang="zh-TW" sz="1800" b="1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)</a:t>
            </a:r>
          </a:p>
          <a:p>
            <a:pPr algn="ctr"/>
            <a:r>
              <a:rPr kumimoji="0" lang="zh-TW" altLang="en-US" sz="1800" b="1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以上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5070669" y="2154692"/>
            <a:ext cx="1872208" cy="64633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18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非執行職務期間</a:t>
            </a:r>
            <a:endParaRPr kumimoji="0" lang="en-US" altLang="zh-TW" sz="1800" b="1" dirty="0" smtClean="0">
              <a:solidFill>
                <a:srgbClr val="0000FF"/>
              </a:solidFill>
              <a:ea typeface="標楷體" panose="03000509000000000000" pitchFamily="65" charset="-120"/>
            </a:endParaRPr>
          </a:p>
          <a:p>
            <a:pPr algn="ctr">
              <a:defRPr/>
            </a:pPr>
            <a:r>
              <a:rPr kumimoji="0" lang="zh-TW" altLang="en-US" sz="1800" b="1" dirty="0">
                <a:solidFill>
                  <a:srgbClr val="0000FF"/>
                </a:solidFill>
                <a:ea typeface="標楷體" panose="03000509000000000000" pitchFamily="65" charset="-120"/>
              </a:rPr>
              <a:t>為</a:t>
            </a:r>
            <a:r>
              <a:rPr kumimoji="0" lang="zh-TW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團體</a:t>
            </a:r>
            <a:r>
              <a:rPr kumimoji="0" lang="zh-TW" altLang="en-US" sz="1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傷害</a:t>
            </a:r>
            <a:r>
              <a:rPr kumimoji="0" lang="zh-TW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保險</a:t>
            </a:r>
            <a:r>
              <a:rPr kumimoji="0" lang="zh-TW" altLang="en-US" sz="1800" b="1" dirty="0">
                <a:solidFill>
                  <a:srgbClr val="0000FF"/>
                </a:solidFill>
                <a:ea typeface="標楷體" panose="03000509000000000000" pitchFamily="65" charset="-120"/>
              </a:rPr>
              <a:t>　　</a:t>
            </a: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7030977" y="3962379"/>
            <a:ext cx="1980000" cy="147732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1800" b="1" dirty="0" smtClean="0">
                <a:solidFill>
                  <a:srgbClr val="008000"/>
                </a:solidFill>
                <a:ea typeface="標楷體" panose="03000509000000000000" pitchFamily="65" charset="-120"/>
              </a:rPr>
              <a:t>單一保單</a:t>
            </a:r>
            <a:endParaRPr kumimoji="0" lang="en-US" altLang="zh-TW" sz="1800" b="1" dirty="0" smtClean="0">
              <a:solidFill>
                <a:srgbClr val="008000"/>
              </a:solidFill>
              <a:ea typeface="標楷體" panose="03000509000000000000" pitchFamily="65" charset="-120"/>
            </a:endParaRPr>
          </a:p>
          <a:p>
            <a:pPr algn="ctr">
              <a:defRPr/>
            </a:pPr>
            <a:r>
              <a:rPr kumimoji="0" lang="zh-TW" altLang="en-US" sz="1800" b="1" dirty="0" smtClean="0">
                <a:solidFill>
                  <a:srgbClr val="008000"/>
                </a:solidFill>
                <a:ea typeface="標楷體" panose="03000509000000000000" pitchFamily="65" charset="-120"/>
              </a:rPr>
              <a:t>需全員投保</a:t>
            </a:r>
            <a:endParaRPr kumimoji="0" lang="en-US" altLang="zh-TW" sz="1800" b="1" dirty="0" smtClean="0">
              <a:solidFill>
                <a:srgbClr val="008000"/>
              </a:solidFill>
              <a:ea typeface="標楷體" panose="03000509000000000000" pitchFamily="65" charset="-120"/>
            </a:endParaRPr>
          </a:p>
          <a:p>
            <a:pPr algn="ctr">
              <a:defRPr/>
            </a:pPr>
            <a:r>
              <a:rPr kumimoji="0" lang="zh-TW" altLang="en-US" sz="1800" b="1" dirty="0" smtClean="0">
                <a:solidFill>
                  <a:srgbClr val="008000"/>
                </a:solidFill>
                <a:ea typeface="標楷體" panose="03000509000000000000" pitchFamily="65" charset="-120"/>
              </a:rPr>
              <a:t>計劃三</a:t>
            </a:r>
            <a:r>
              <a:rPr kumimoji="0" lang="en-US" altLang="zh-TW" sz="1800" b="1" dirty="0" smtClean="0">
                <a:solidFill>
                  <a:srgbClr val="008000"/>
                </a:solidFill>
                <a:ea typeface="標楷體" panose="03000509000000000000" pitchFamily="65" charset="-120"/>
              </a:rPr>
              <a:t>(</a:t>
            </a:r>
            <a:r>
              <a:rPr kumimoji="0" lang="zh-TW" altLang="en-US" sz="1800" b="1" dirty="0" smtClean="0">
                <a:solidFill>
                  <a:srgbClr val="008000"/>
                </a:solidFill>
                <a:ea typeface="標楷體" panose="03000509000000000000" pitchFamily="65" charset="-120"/>
              </a:rPr>
              <a:t>含</a:t>
            </a:r>
            <a:r>
              <a:rPr kumimoji="0" lang="en-US" altLang="zh-TW" sz="1800" b="1" dirty="0" smtClean="0">
                <a:solidFill>
                  <a:srgbClr val="008000"/>
                </a:solidFill>
                <a:ea typeface="標楷體" panose="03000509000000000000" pitchFamily="65" charset="-120"/>
              </a:rPr>
              <a:t>)</a:t>
            </a:r>
            <a:r>
              <a:rPr kumimoji="0" lang="zh-TW" altLang="en-US" sz="1800" b="1" dirty="0" smtClean="0">
                <a:solidFill>
                  <a:srgbClr val="008000"/>
                </a:solidFill>
                <a:ea typeface="標楷體" panose="03000509000000000000" pitchFamily="65" charset="-120"/>
              </a:rPr>
              <a:t>以上</a:t>
            </a:r>
            <a:endParaRPr kumimoji="0" lang="en-US" altLang="zh-TW" sz="1800" b="1" dirty="0" smtClean="0">
              <a:solidFill>
                <a:srgbClr val="008000"/>
              </a:solidFill>
              <a:ea typeface="標楷體" panose="03000509000000000000" pitchFamily="65" charset="-120"/>
            </a:endParaRPr>
          </a:p>
          <a:p>
            <a:pPr algn="ctr">
              <a:defRPr/>
            </a:pPr>
            <a:r>
              <a:rPr kumimoji="0" lang="en-US" altLang="zh-TW" sz="1800" b="1" dirty="0" smtClean="0">
                <a:solidFill>
                  <a:srgbClr val="008000"/>
                </a:solidFill>
                <a:ea typeface="標楷體" panose="03000509000000000000" pitchFamily="65" charset="-120"/>
              </a:rPr>
              <a:t>(</a:t>
            </a:r>
            <a:r>
              <a:rPr kumimoji="0" lang="zh-TW" altLang="en-US" sz="1800" b="1" dirty="0" smtClean="0">
                <a:solidFill>
                  <a:srgbClr val="008000"/>
                </a:solidFill>
                <a:ea typeface="標楷體" panose="03000509000000000000" pitchFamily="65" charset="-120"/>
              </a:rPr>
              <a:t>死殘補償金</a:t>
            </a:r>
            <a:endParaRPr kumimoji="0" lang="en-US" altLang="zh-TW" sz="1800" b="1" dirty="0" smtClean="0">
              <a:solidFill>
                <a:srgbClr val="008000"/>
              </a:solidFill>
              <a:ea typeface="標楷體" panose="03000509000000000000" pitchFamily="65" charset="-120"/>
            </a:endParaRPr>
          </a:p>
          <a:p>
            <a:pPr algn="ctr">
              <a:defRPr/>
            </a:pPr>
            <a:r>
              <a:rPr kumimoji="0" lang="en-US" altLang="zh-TW" sz="1800" b="1" dirty="0" smtClean="0">
                <a:solidFill>
                  <a:srgbClr val="008000"/>
                </a:solidFill>
                <a:ea typeface="標楷體" panose="03000509000000000000" pitchFamily="65" charset="-120"/>
              </a:rPr>
              <a:t>200</a:t>
            </a:r>
            <a:r>
              <a:rPr kumimoji="0" lang="zh-TW" altLang="en-US" sz="1800" b="1" dirty="0" smtClean="0">
                <a:solidFill>
                  <a:srgbClr val="008000"/>
                </a:solidFill>
                <a:ea typeface="標楷體" panose="03000509000000000000" pitchFamily="65" charset="-120"/>
              </a:rPr>
              <a:t>萬以上</a:t>
            </a:r>
            <a:r>
              <a:rPr kumimoji="0" lang="en-US" altLang="zh-TW" sz="1800" b="1" dirty="0" smtClean="0">
                <a:solidFill>
                  <a:srgbClr val="008000"/>
                </a:solidFill>
                <a:ea typeface="標楷體" panose="03000509000000000000" pitchFamily="65" charset="-120"/>
              </a:rPr>
              <a:t>)</a:t>
            </a:r>
            <a:endParaRPr kumimoji="0" lang="zh-TW" altLang="en-US" sz="1800" b="1" dirty="0">
              <a:solidFill>
                <a:srgbClr val="008000"/>
              </a:solidFill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005171" y="910461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0" lang="zh-TW" altLang="en-US" sz="1800" b="1" u="sng" dirty="0">
                <a:ea typeface="標楷體" panose="03000509000000000000" pitchFamily="65" charset="-120"/>
              </a:rPr>
              <a:t>溢</a:t>
            </a:r>
            <a:r>
              <a:rPr kumimoji="0" lang="zh-TW" altLang="en-US" sz="1800" b="1" u="sng" dirty="0" smtClean="0">
                <a:ea typeface="標楷體" panose="03000509000000000000" pitchFamily="65" charset="-120"/>
              </a:rPr>
              <a:t>額</a:t>
            </a:r>
            <a:endParaRPr kumimoji="0" lang="en-US" altLang="zh-TW" sz="1800" b="1" u="sng" dirty="0" smtClean="0">
              <a:ea typeface="標楷體" panose="03000509000000000000" pitchFamily="65" charset="-120"/>
            </a:endParaRPr>
          </a:p>
          <a:p>
            <a:pPr algn="ctr"/>
            <a:r>
              <a:rPr kumimoji="0" lang="zh-TW" altLang="en-US" sz="1800" b="1" dirty="0" smtClean="0">
                <a:ea typeface="標楷體" panose="03000509000000000000" pitchFamily="65" charset="-120"/>
              </a:rPr>
              <a:t>僱主</a:t>
            </a:r>
            <a:r>
              <a:rPr kumimoji="0" lang="zh-TW" altLang="en-US" sz="1800" b="1" dirty="0">
                <a:ea typeface="標楷體" panose="03000509000000000000" pitchFamily="65" charset="-120"/>
              </a:rPr>
              <a:t>意外責任保險</a:t>
            </a:r>
            <a:endParaRPr lang="zh-TW" altLang="en-US" sz="1800" dirty="0"/>
          </a:p>
        </p:txBody>
      </p:sp>
      <p:sp>
        <p:nvSpPr>
          <p:cNvPr id="4" name="矩形 3"/>
          <p:cNvSpPr/>
          <p:nvPr/>
        </p:nvSpPr>
        <p:spPr>
          <a:xfrm>
            <a:off x="3618043" y="104896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zh-TW" altLang="en-US" sz="1800" b="1" dirty="0">
                <a:ea typeface="標楷體" panose="03000509000000000000" pitchFamily="65" charset="-120"/>
              </a:rPr>
              <a:t>員工人數</a:t>
            </a:r>
            <a:endParaRPr lang="zh-TW" altLang="en-US" sz="1800" dirty="0"/>
          </a:p>
        </p:txBody>
      </p:sp>
      <p:sp>
        <p:nvSpPr>
          <p:cNvPr id="5" name="矩形 4"/>
          <p:cNvSpPr/>
          <p:nvPr/>
        </p:nvSpPr>
        <p:spPr>
          <a:xfrm>
            <a:off x="5070669" y="898601"/>
            <a:ext cx="1800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0" lang="zh-TW" altLang="en-US" sz="1800" b="1" dirty="0">
                <a:solidFill>
                  <a:srgbClr val="0000FF"/>
                </a:solidFill>
                <a:ea typeface="標楷體" panose="03000509000000000000" pitchFamily="65" charset="-120"/>
              </a:rPr>
              <a:t>非執行職務期間</a:t>
            </a:r>
            <a:endParaRPr kumimoji="0" lang="en-US" altLang="zh-TW" sz="1800" b="1" dirty="0">
              <a:solidFill>
                <a:srgbClr val="0000FF"/>
              </a:solidFill>
              <a:ea typeface="標楷體" panose="03000509000000000000" pitchFamily="65" charset="-120"/>
            </a:endParaRPr>
          </a:p>
          <a:p>
            <a:pPr algn="ctr">
              <a:defRPr/>
            </a:pPr>
            <a:r>
              <a:rPr kumimoji="0" lang="zh-TW" altLang="en-US" sz="1800" b="1" dirty="0">
                <a:ea typeface="標楷體" panose="03000509000000000000" pitchFamily="65" charset="-120"/>
              </a:rPr>
              <a:t>之保障</a:t>
            </a:r>
            <a:endParaRPr kumimoji="0" lang="en-US" altLang="zh-TW" sz="1800" b="1" dirty="0">
              <a:ea typeface="標楷體" panose="03000509000000000000" pitchFamily="65" charset="-120"/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4921558" y="3834914"/>
            <a:ext cx="2098714" cy="175432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18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非執行職務期間</a:t>
            </a:r>
            <a:endParaRPr kumimoji="0" lang="en-US" altLang="zh-TW" sz="1800" b="1" dirty="0" smtClean="0">
              <a:solidFill>
                <a:srgbClr val="0000FF"/>
              </a:solidFill>
              <a:ea typeface="標楷體" panose="03000509000000000000" pitchFamily="65" charset="-120"/>
            </a:endParaRPr>
          </a:p>
          <a:p>
            <a:pPr algn="ctr">
              <a:defRPr/>
            </a:pPr>
            <a:r>
              <a:rPr kumimoji="0" lang="zh-TW" altLang="en-US" sz="18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為</a:t>
            </a:r>
            <a:r>
              <a:rPr kumimoji="0" lang="zh-TW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僱主補償契約</a:t>
            </a:r>
            <a:endParaRPr kumimoji="0" lang="en-US" altLang="zh-TW" sz="1800" b="1" u="sng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anose="03000509000000000000" pitchFamily="65" charset="-120"/>
            </a:endParaRPr>
          </a:p>
          <a:p>
            <a:pPr algn="ctr">
              <a:defRPr/>
            </a:pPr>
            <a:r>
              <a:rPr kumimoji="0" lang="zh-TW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責任保險</a:t>
            </a:r>
            <a:endParaRPr kumimoji="0" lang="en-US" altLang="zh-TW" sz="1800" b="1" u="sng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anose="03000509000000000000" pitchFamily="65" charset="-120"/>
            </a:endParaRPr>
          </a:p>
          <a:p>
            <a:pPr algn="ctr">
              <a:defRPr/>
            </a:pPr>
            <a:r>
              <a:rPr kumimoji="0" lang="zh-TW" altLang="en-US" sz="18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附加</a:t>
            </a:r>
            <a:endParaRPr kumimoji="0" lang="en-US" altLang="zh-TW" sz="1800" b="1" dirty="0" smtClean="0">
              <a:solidFill>
                <a:srgbClr val="0000FF"/>
              </a:solidFill>
              <a:ea typeface="標楷體" panose="03000509000000000000" pitchFamily="65" charset="-120"/>
            </a:endParaRPr>
          </a:p>
          <a:p>
            <a:pPr algn="ctr">
              <a:defRPr/>
            </a:pPr>
            <a:r>
              <a:rPr kumimoji="0" lang="zh-TW" altLang="en-US" sz="1800" b="1" u="sng" dirty="0">
                <a:solidFill>
                  <a:srgbClr val="0000FF"/>
                </a:solidFill>
                <a:ea typeface="標楷體" panose="03000509000000000000" pitchFamily="65" charset="-120"/>
              </a:rPr>
              <a:t>非執行職務</a:t>
            </a:r>
            <a:r>
              <a:rPr kumimoji="0" lang="zh-TW" altLang="en-US" sz="1800" b="1" u="sng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期間</a:t>
            </a:r>
            <a:endParaRPr kumimoji="0" lang="en-US" altLang="zh-TW" sz="1800" b="1" u="sng" dirty="0" smtClean="0">
              <a:solidFill>
                <a:srgbClr val="0000FF"/>
              </a:solidFill>
              <a:ea typeface="標楷體" panose="03000509000000000000" pitchFamily="65" charset="-120"/>
            </a:endParaRPr>
          </a:p>
          <a:p>
            <a:pPr algn="ctr">
              <a:defRPr/>
            </a:pPr>
            <a:r>
              <a:rPr kumimoji="0" lang="zh-TW" altLang="en-US" sz="1800" b="1" u="sng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死亡補償附加條款</a:t>
            </a:r>
            <a:r>
              <a:rPr kumimoji="0" lang="zh-TW" altLang="en-US" sz="1800" b="1" u="sng" dirty="0">
                <a:solidFill>
                  <a:srgbClr val="0000FF"/>
                </a:solidFill>
                <a:ea typeface="標楷體" panose="03000509000000000000" pitchFamily="65" charset="-120"/>
              </a:rPr>
              <a:t>　　</a:t>
            </a:r>
          </a:p>
        </p:txBody>
      </p:sp>
      <p:sp>
        <p:nvSpPr>
          <p:cNvPr id="16" name="矩形 15"/>
          <p:cNvSpPr/>
          <p:nvPr/>
        </p:nvSpPr>
        <p:spPr>
          <a:xfrm>
            <a:off x="3541916" y="4111911"/>
            <a:ext cx="13901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0" lang="zh-TW" altLang="en-US" sz="1800" b="1" dirty="0">
                <a:solidFill>
                  <a:srgbClr val="FF0000"/>
                </a:solidFill>
                <a:ea typeface="標楷體" panose="03000509000000000000" pitchFamily="65" charset="-120"/>
              </a:rPr>
              <a:t>無人數</a:t>
            </a:r>
            <a:r>
              <a:rPr kumimoji="0" lang="zh-TW" altLang="en-US" sz="1800" b="1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限制</a:t>
            </a:r>
            <a:endParaRPr kumimoji="0" lang="en-US" altLang="zh-TW" sz="1800" b="1" dirty="0" smtClean="0">
              <a:solidFill>
                <a:srgbClr val="FF0000"/>
              </a:solidFill>
              <a:ea typeface="標楷體" panose="03000509000000000000" pitchFamily="65" charset="-120"/>
            </a:endParaRPr>
          </a:p>
          <a:p>
            <a:pPr algn="ctr"/>
            <a:r>
              <a:rPr kumimoji="0" lang="en-US" altLang="zh-TW" sz="1800" b="1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1~4</a:t>
            </a:r>
            <a:r>
              <a:rPr kumimoji="0" lang="zh-TW" altLang="en-US" sz="1800" b="1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人或</a:t>
            </a:r>
            <a:endParaRPr kumimoji="0" lang="en-US" altLang="zh-TW" sz="1800" b="1" dirty="0" smtClean="0">
              <a:solidFill>
                <a:srgbClr val="FF0000"/>
              </a:solidFill>
              <a:ea typeface="標楷體" panose="03000509000000000000" pitchFamily="65" charset="-120"/>
            </a:endParaRPr>
          </a:p>
          <a:p>
            <a:pPr algn="ctr"/>
            <a:r>
              <a:rPr kumimoji="0" lang="en-US" altLang="zh-TW" sz="1800" b="1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5</a:t>
            </a:r>
            <a:r>
              <a:rPr kumimoji="0" lang="zh-TW" altLang="en-US" sz="1800" b="1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人</a:t>
            </a:r>
            <a:r>
              <a:rPr kumimoji="0" lang="en-US" altLang="zh-TW" sz="1800" b="1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(</a:t>
            </a:r>
            <a:r>
              <a:rPr kumimoji="0" lang="zh-TW" altLang="en-US" sz="1800" b="1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含</a:t>
            </a:r>
            <a:r>
              <a:rPr kumimoji="0" lang="en-US" altLang="zh-TW" sz="1800" b="1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)</a:t>
            </a:r>
            <a:r>
              <a:rPr kumimoji="0" lang="zh-TW" altLang="en-US" sz="1800" b="1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以上</a:t>
            </a:r>
            <a:endParaRPr kumimoji="0" lang="en-US" altLang="zh-TW" sz="1800" b="1" dirty="0" smtClean="0">
              <a:solidFill>
                <a:srgbClr val="FF0000"/>
              </a:solidFill>
              <a:ea typeface="標楷體" panose="03000509000000000000" pitchFamily="65" charset="-120"/>
            </a:endParaRPr>
          </a:p>
          <a:p>
            <a:pPr algn="ctr"/>
            <a:r>
              <a:rPr kumimoji="0" lang="zh-TW" altLang="en-US" sz="1800" b="1" dirty="0">
                <a:solidFill>
                  <a:srgbClr val="FF0000"/>
                </a:solidFill>
                <a:ea typeface="標楷體" panose="03000509000000000000" pitchFamily="65" charset="-120"/>
              </a:rPr>
              <a:t>皆可投保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>
            <a:off x="1907704" y="1628800"/>
            <a:ext cx="7092024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dirty="0"/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>
            <a:off x="4932040" y="980728"/>
            <a:ext cx="0" cy="5148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dirty="0"/>
          </a:p>
        </p:txBody>
      </p:sp>
      <p:sp>
        <p:nvSpPr>
          <p:cNvPr id="21" name="Line 4"/>
          <p:cNvSpPr>
            <a:spLocks noChangeShapeType="1"/>
          </p:cNvSpPr>
          <p:nvPr/>
        </p:nvSpPr>
        <p:spPr bwMode="auto">
          <a:xfrm>
            <a:off x="7020272" y="980728"/>
            <a:ext cx="0" cy="5148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2123728" y="105273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zh-TW" altLang="en-US" sz="1800" b="1" dirty="0" smtClean="0">
                <a:ea typeface="標楷體" panose="03000509000000000000" pitchFamily="65" charset="-120"/>
              </a:rPr>
              <a:t>被保險人</a:t>
            </a:r>
            <a:endParaRPr lang="zh-TW" altLang="en-US" sz="1800" dirty="0"/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>
            <a:off x="3491880" y="980728"/>
            <a:ext cx="0" cy="5148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dirty="0"/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1863572" y="1996555"/>
            <a:ext cx="601082" cy="92333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zh-TW" sz="18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ED</a:t>
            </a:r>
          </a:p>
          <a:p>
            <a:pPr>
              <a:defRPr/>
            </a:pPr>
            <a:r>
              <a:rPr kumimoji="0" lang="en-US" altLang="zh-TW" sz="18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EL</a:t>
            </a:r>
            <a:r>
              <a:rPr kumimoji="0" lang="zh-TW" altLang="en-US" sz="18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 </a:t>
            </a:r>
            <a:endParaRPr kumimoji="0" lang="en-US" altLang="zh-TW" sz="1800" b="1" dirty="0" smtClean="0">
              <a:solidFill>
                <a:srgbClr val="0000FF"/>
              </a:solidFill>
              <a:ea typeface="標楷體" panose="03000509000000000000" pitchFamily="65" charset="-120"/>
            </a:endParaRPr>
          </a:p>
          <a:p>
            <a:pPr>
              <a:defRPr/>
            </a:pPr>
            <a:r>
              <a:rPr kumimoji="0" lang="en-US" altLang="zh-TW" sz="18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GD</a:t>
            </a:r>
            <a:r>
              <a:rPr kumimoji="0" lang="zh-TW" altLang="en-US" sz="1800" b="1" dirty="0">
                <a:solidFill>
                  <a:srgbClr val="0000FF"/>
                </a:solidFill>
                <a:ea typeface="標楷體" panose="03000509000000000000" pitchFamily="65" charset="-120"/>
              </a:rPr>
              <a:t>　　</a:t>
            </a:r>
          </a:p>
        </p:txBody>
      </p:sp>
      <p:sp>
        <p:nvSpPr>
          <p:cNvPr id="30" name="Rectangle 18"/>
          <p:cNvSpPr>
            <a:spLocks noChangeArrowheads="1"/>
          </p:cNvSpPr>
          <p:nvPr/>
        </p:nvSpPr>
        <p:spPr bwMode="auto">
          <a:xfrm>
            <a:off x="2173576" y="2001614"/>
            <a:ext cx="1418188" cy="92333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zh-TW" altLang="en-US" sz="18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：僱主</a:t>
            </a:r>
            <a:endParaRPr kumimoji="0" lang="en-US" altLang="zh-TW" sz="1800" b="1" dirty="0">
              <a:solidFill>
                <a:srgbClr val="0000FF"/>
              </a:solidFill>
              <a:ea typeface="標楷體" panose="03000509000000000000" pitchFamily="65" charset="-120"/>
            </a:endParaRPr>
          </a:p>
          <a:p>
            <a:pPr>
              <a:defRPr/>
            </a:pPr>
            <a:r>
              <a:rPr kumimoji="0" lang="zh-TW" altLang="en-US" sz="18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：僱主</a:t>
            </a:r>
            <a:endParaRPr kumimoji="0" lang="en-US" altLang="zh-TW" sz="1800" b="1" dirty="0" smtClean="0">
              <a:solidFill>
                <a:srgbClr val="0000FF"/>
              </a:solidFill>
              <a:ea typeface="標楷體" panose="03000509000000000000" pitchFamily="65" charset="-120"/>
            </a:endParaRPr>
          </a:p>
          <a:p>
            <a:pPr>
              <a:defRPr/>
            </a:pPr>
            <a:r>
              <a:rPr kumimoji="0" lang="zh-TW" altLang="en-US" sz="18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：列名員工</a:t>
            </a:r>
            <a:r>
              <a:rPr kumimoji="0" lang="zh-TW" altLang="en-US" sz="1800" b="1" dirty="0">
                <a:solidFill>
                  <a:srgbClr val="0000FF"/>
                </a:solidFill>
                <a:ea typeface="標楷體" panose="03000509000000000000" pitchFamily="65" charset="-120"/>
              </a:rPr>
              <a:t>　　</a:t>
            </a:r>
          </a:p>
        </p:txBody>
      </p:sp>
      <p:sp>
        <p:nvSpPr>
          <p:cNvPr id="31" name="Rectangle 18"/>
          <p:cNvSpPr>
            <a:spLocks noChangeArrowheads="1"/>
          </p:cNvSpPr>
          <p:nvPr/>
        </p:nvSpPr>
        <p:spPr bwMode="auto">
          <a:xfrm>
            <a:off x="1867512" y="4365104"/>
            <a:ext cx="601082" cy="64633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zh-TW" sz="18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ED</a:t>
            </a:r>
          </a:p>
          <a:p>
            <a:pPr>
              <a:defRPr/>
            </a:pPr>
            <a:r>
              <a:rPr kumimoji="0" lang="en-US" altLang="zh-TW" sz="18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EL</a:t>
            </a:r>
            <a:r>
              <a:rPr kumimoji="0" lang="zh-TW" altLang="en-US" sz="18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 </a:t>
            </a:r>
            <a:r>
              <a:rPr kumimoji="0" lang="zh-TW" altLang="en-US" sz="1800" b="1" dirty="0">
                <a:solidFill>
                  <a:srgbClr val="0000FF"/>
                </a:solidFill>
                <a:ea typeface="標楷體" panose="03000509000000000000" pitchFamily="65" charset="-120"/>
              </a:rPr>
              <a:t>　　</a:t>
            </a:r>
          </a:p>
        </p:txBody>
      </p:sp>
      <p:sp>
        <p:nvSpPr>
          <p:cNvPr id="32" name="Rectangle 18"/>
          <p:cNvSpPr>
            <a:spLocks noChangeArrowheads="1"/>
          </p:cNvSpPr>
          <p:nvPr/>
        </p:nvSpPr>
        <p:spPr bwMode="auto">
          <a:xfrm>
            <a:off x="2177516" y="4370163"/>
            <a:ext cx="1418188" cy="64633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zh-TW" altLang="en-US" sz="18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：僱主</a:t>
            </a:r>
            <a:endParaRPr kumimoji="0" lang="en-US" altLang="zh-TW" sz="1800" b="1" dirty="0">
              <a:solidFill>
                <a:srgbClr val="0000FF"/>
              </a:solidFill>
              <a:ea typeface="標楷體" panose="03000509000000000000" pitchFamily="65" charset="-120"/>
            </a:endParaRPr>
          </a:p>
          <a:p>
            <a:pPr>
              <a:defRPr/>
            </a:pPr>
            <a:r>
              <a:rPr kumimoji="0" lang="zh-TW" altLang="en-US" sz="18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：僱主</a:t>
            </a:r>
            <a:r>
              <a:rPr kumimoji="0" lang="zh-TW" altLang="en-US" sz="1800" b="1" dirty="0">
                <a:solidFill>
                  <a:srgbClr val="0000FF"/>
                </a:solidFill>
                <a:ea typeface="標楷體" panose="03000509000000000000" pitchFamily="65" charset="-120"/>
              </a:rPr>
              <a:t>　　</a:t>
            </a:r>
          </a:p>
        </p:txBody>
      </p:sp>
      <p:sp>
        <p:nvSpPr>
          <p:cNvPr id="6" name="矩形 5"/>
          <p:cNvSpPr/>
          <p:nvPr/>
        </p:nvSpPr>
        <p:spPr>
          <a:xfrm>
            <a:off x="-7815" y="2935977"/>
            <a:ext cx="27494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zh-TW" altLang="en-US" b="1" dirty="0">
                <a:solidFill>
                  <a:srgbClr val="0000FF"/>
                </a:solidFill>
                <a:ea typeface="標楷體" panose="03000509000000000000" pitchFamily="65" charset="-120"/>
              </a:rPr>
              <a:t>　</a:t>
            </a:r>
            <a:r>
              <a:rPr kumimoji="0" lang="zh-TW" altLang="en-US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好頭家</a:t>
            </a:r>
            <a:r>
              <a:rPr kumimoji="0" lang="en-US" altLang="zh-TW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PLUS</a:t>
            </a:r>
            <a:r>
              <a:rPr kumimoji="0" lang="zh-TW" altLang="en-US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員工名冊</a:t>
            </a:r>
            <a:r>
              <a:rPr kumimoji="0" lang="zh-TW" altLang="en-US" b="1" dirty="0">
                <a:solidFill>
                  <a:srgbClr val="0000FF"/>
                </a:solidFill>
                <a:ea typeface="標楷體" panose="03000509000000000000" pitchFamily="65" charset="-120"/>
              </a:rPr>
              <a:t>：</a:t>
            </a:r>
            <a:r>
              <a:rPr kumimoji="0" lang="zh-TW" altLang="en-US" b="1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員工需親簽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34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7" name="Rectangle 9"/>
          <p:cNvSpPr>
            <a:spLocks noChangeArrowheads="1"/>
          </p:cNvSpPr>
          <p:nvPr/>
        </p:nvSpPr>
        <p:spPr bwMode="auto">
          <a:xfrm>
            <a:off x="107950" y="115888"/>
            <a:ext cx="7993063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TW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標楷體" pitchFamily="65" charset="-120"/>
              </a:rPr>
              <a:t>其他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標楷體" pitchFamily="65" charset="-120"/>
              </a:rPr>
              <a:t>商品優勢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68313" y="4332288"/>
            <a:ext cx="80772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ts val="3200"/>
              </a:lnSpc>
              <a:buFontTx/>
              <a:buNone/>
              <a:defRPr/>
            </a:pPr>
            <a:r>
              <a:rPr lang="zh-TW" altLang="en-US" sz="2800" b="1" u="sng" kern="0" dirty="0">
                <a:solidFill>
                  <a:srgbClr val="0000FF"/>
                </a:solidFill>
                <a:ea typeface="標楷體" pitchFamily="65" charset="-120"/>
              </a:rPr>
              <a:t>好頭</a:t>
            </a:r>
            <a:r>
              <a:rPr lang="zh-TW" altLang="en-US" sz="2800" b="1" u="sng" kern="0" dirty="0" smtClean="0">
                <a:solidFill>
                  <a:srgbClr val="0000FF"/>
                </a:solidFill>
                <a:ea typeface="標楷體" pitchFamily="65" charset="-120"/>
              </a:rPr>
              <a:t>家</a:t>
            </a:r>
            <a:r>
              <a:rPr lang="en-US" altLang="zh-TW" sz="2800" b="1" u="sng" kern="0" dirty="0" smtClean="0">
                <a:solidFill>
                  <a:srgbClr val="0000FF"/>
                </a:solidFill>
                <a:ea typeface="標楷體" pitchFamily="65" charset="-120"/>
              </a:rPr>
              <a:t>PLUS</a:t>
            </a:r>
            <a:r>
              <a:rPr lang="zh-TW" altLang="en-US" sz="2800" b="1" u="sng" kern="0" dirty="0" smtClean="0">
                <a:solidFill>
                  <a:srgbClr val="0000FF"/>
                </a:solidFill>
                <a:ea typeface="標楷體" pitchFamily="65" charset="-120"/>
              </a:rPr>
              <a:t>與謝老闆</a:t>
            </a:r>
            <a:r>
              <a:rPr lang="en-US" altLang="zh-TW" sz="2800" b="1" u="sng" kern="0" dirty="0" smtClean="0">
                <a:solidFill>
                  <a:srgbClr val="0000FF"/>
                </a:solidFill>
                <a:ea typeface="標楷體" pitchFamily="65" charset="-120"/>
              </a:rPr>
              <a:t>PLUS</a:t>
            </a:r>
            <a:r>
              <a:rPr lang="zh-TW" altLang="en-US" sz="2800" b="1" u="sng" kern="0" dirty="0" smtClean="0">
                <a:solidFill>
                  <a:srgbClr val="0000FF"/>
                </a:solidFill>
                <a:ea typeface="標楷體" pitchFamily="65" charset="-120"/>
              </a:rPr>
              <a:t>專案</a:t>
            </a:r>
            <a:r>
              <a:rPr lang="en-US" altLang="zh-TW" sz="2800" b="1" u="sng" kern="0" dirty="0" smtClean="0">
                <a:solidFill>
                  <a:srgbClr val="FF0000"/>
                </a:solidFill>
                <a:ea typeface="標楷體" pitchFamily="65" charset="-120"/>
              </a:rPr>
              <a:t>ED</a:t>
            </a:r>
            <a:r>
              <a:rPr lang="zh-TW" altLang="en-US" sz="2800" b="1" u="sng" kern="0" dirty="0" smtClean="0">
                <a:solidFill>
                  <a:srgbClr val="FF0000"/>
                </a:solidFill>
                <a:ea typeface="標楷體" pitchFamily="65" charset="-120"/>
              </a:rPr>
              <a:t>僱主補償契約責任保險</a:t>
            </a:r>
            <a:r>
              <a:rPr lang="zh-TW" altLang="en-US" sz="2800" b="1" kern="0" dirty="0" smtClean="0">
                <a:ea typeface="標楷體" pitchFamily="65" charset="-120"/>
              </a:rPr>
              <a:t>殘廢等級項目</a:t>
            </a:r>
            <a:r>
              <a:rPr lang="zh-TW" altLang="en-US" sz="2800" b="1" u="sng" kern="0" dirty="0" smtClean="0">
                <a:solidFill>
                  <a:srgbClr val="0000FF"/>
                </a:solidFill>
                <a:ea typeface="標楷體" pitchFamily="65" charset="-120"/>
              </a:rPr>
              <a:t>多達</a:t>
            </a:r>
            <a:r>
              <a:rPr lang="en-US" altLang="zh-TW" sz="2800" b="1" u="sng" kern="0" dirty="0" smtClean="0">
                <a:solidFill>
                  <a:srgbClr val="FF0000"/>
                </a:solidFill>
                <a:ea typeface="標楷體" pitchFamily="65" charset="-120"/>
              </a:rPr>
              <a:t>15</a:t>
            </a:r>
            <a:r>
              <a:rPr lang="zh-TW" altLang="en-US" sz="2800" b="1" u="sng" kern="0" dirty="0" smtClean="0">
                <a:solidFill>
                  <a:srgbClr val="FF0000"/>
                </a:solidFill>
                <a:ea typeface="標楷體" pitchFamily="65" charset="-120"/>
              </a:rPr>
              <a:t>級</a:t>
            </a:r>
            <a:r>
              <a:rPr lang="en-US" altLang="zh-TW" sz="2800" b="1" u="sng" kern="0" dirty="0" smtClean="0">
                <a:solidFill>
                  <a:srgbClr val="FF0000"/>
                </a:solidFill>
                <a:ea typeface="標楷體" pitchFamily="65" charset="-120"/>
              </a:rPr>
              <a:t>220</a:t>
            </a:r>
            <a:r>
              <a:rPr lang="zh-TW" altLang="en-US" sz="2800" b="1" u="sng" kern="0" dirty="0" smtClean="0">
                <a:solidFill>
                  <a:srgbClr val="FF0000"/>
                </a:solidFill>
                <a:ea typeface="標楷體" pitchFamily="65" charset="-120"/>
              </a:rPr>
              <a:t>項</a:t>
            </a:r>
            <a:r>
              <a:rPr lang="zh-TW" altLang="en-US" sz="2800" b="1" kern="0" dirty="0" smtClean="0">
                <a:ea typeface="標楷體" pitchFamily="65" charset="-120"/>
              </a:rPr>
              <a:t>。</a:t>
            </a:r>
            <a:endParaRPr kumimoji="0" lang="zh-TW" altLang="en-US" sz="2800" b="1" kern="0" dirty="0" smtClean="0">
              <a:ea typeface="標楷體" pitchFamily="65" charset="-120"/>
            </a:endParaRPr>
          </a:p>
        </p:txBody>
      </p:sp>
      <p:grpSp>
        <p:nvGrpSpPr>
          <p:cNvPr id="22532" name="Group 6"/>
          <p:cNvGrpSpPr>
            <a:grpSpLocks/>
          </p:cNvGrpSpPr>
          <p:nvPr/>
        </p:nvGrpSpPr>
        <p:grpSpPr bwMode="auto">
          <a:xfrm>
            <a:off x="395288" y="3756025"/>
            <a:ext cx="8137525" cy="576263"/>
            <a:chOff x="595" y="1497"/>
            <a:chExt cx="2645" cy="381"/>
          </a:xfrm>
        </p:grpSpPr>
        <p:sp>
          <p:nvSpPr>
            <p:cNvPr id="22539" name="Rectangle 7"/>
            <p:cNvSpPr>
              <a:spLocks noChangeArrowheads="1"/>
            </p:cNvSpPr>
            <p:nvPr/>
          </p:nvSpPr>
          <p:spPr bwMode="auto">
            <a:xfrm>
              <a:off x="595" y="1497"/>
              <a:ext cx="270" cy="38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>
              <a:outerShdw dist="71842" dir="2700000" algn="ctr" rotWithShape="0">
                <a:srgbClr val="0066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b="1">
                  <a:solidFill>
                    <a:schemeClr val="bg1"/>
                  </a:solidFill>
                  <a:ea typeface="標楷體" pitchFamily="65" charset="-120"/>
                  <a:cs typeface="Arial" pitchFamily="34" charset="0"/>
                </a:rPr>
                <a:t>2</a:t>
              </a:r>
            </a:p>
          </p:txBody>
        </p:sp>
        <p:sp>
          <p:nvSpPr>
            <p:cNvPr id="22540" name="Rectangle 8"/>
            <p:cNvSpPr>
              <a:spLocks noChangeArrowheads="1"/>
            </p:cNvSpPr>
            <p:nvPr/>
          </p:nvSpPr>
          <p:spPr bwMode="auto">
            <a:xfrm>
              <a:off x="865" y="1497"/>
              <a:ext cx="2375" cy="381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>
              <a:outerShdw dist="71842" dir="2700000" algn="ctr" rotWithShape="0">
                <a:srgbClr val="0066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>
                <a:buFontTx/>
                <a:buNone/>
              </a:pPr>
              <a:r>
                <a:rPr kumimoji="0" lang="en-US" altLang="zh-TW" b="1" u="sng">
                  <a:ea typeface="標楷體" pitchFamily="65" charset="-120"/>
                </a:rPr>
                <a:t>ED</a:t>
              </a:r>
              <a:r>
                <a:rPr kumimoji="0" lang="zh-TW" altLang="en-US" b="1">
                  <a:ea typeface="標楷體" pitchFamily="65" charset="-120"/>
                </a:rPr>
                <a:t>殘廢等級項目</a:t>
              </a:r>
              <a:r>
                <a:rPr kumimoji="0" lang="zh-TW" altLang="en-US" b="1" u="sng">
                  <a:ea typeface="標楷體" pitchFamily="65" charset="-120"/>
                </a:rPr>
                <a:t>多達</a:t>
              </a:r>
              <a:r>
                <a:rPr kumimoji="0" lang="en-US" altLang="zh-TW" b="1">
                  <a:solidFill>
                    <a:srgbClr val="FF0000"/>
                  </a:solidFill>
                  <a:ea typeface="標楷體" pitchFamily="65" charset="-120"/>
                </a:rPr>
                <a:t>15</a:t>
              </a:r>
              <a:r>
                <a:rPr kumimoji="0" lang="zh-TW" altLang="en-US" b="1">
                  <a:solidFill>
                    <a:srgbClr val="FF0000"/>
                  </a:solidFill>
                  <a:ea typeface="標楷體" pitchFamily="65" charset="-120"/>
                </a:rPr>
                <a:t>級</a:t>
              </a:r>
              <a:r>
                <a:rPr kumimoji="0" lang="en-US" altLang="zh-TW" b="1">
                  <a:solidFill>
                    <a:srgbClr val="FF0000"/>
                  </a:solidFill>
                  <a:ea typeface="標楷體" pitchFamily="65" charset="-120"/>
                </a:rPr>
                <a:t>220</a:t>
              </a:r>
              <a:r>
                <a:rPr kumimoji="0" lang="zh-TW" altLang="en-US" b="1">
                  <a:solidFill>
                    <a:srgbClr val="FF0000"/>
                  </a:solidFill>
                  <a:ea typeface="標楷體" pitchFamily="65" charset="-120"/>
                </a:rPr>
                <a:t>項</a:t>
              </a:r>
              <a:endParaRPr kumimoji="0" lang="en-US" altLang="zh-TW" b="1">
                <a:solidFill>
                  <a:srgbClr val="FF0000"/>
                </a:solidFill>
                <a:ea typeface="標楷體" pitchFamily="65" charset="-120"/>
              </a:endParaRPr>
            </a:p>
          </p:txBody>
        </p:sp>
      </p:grpSp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468313" y="1773238"/>
            <a:ext cx="80772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ts val="3200"/>
              </a:lnSpc>
              <a:buFontTx/>
              <a:buNone/>
            </a:pPr>
            <a:r>
              <a:rPr lang="zh-TW" altLang="en-US" sz="2800">
                <a:ea typeface="標楷體" pitchFamily="65" charset="-120"/>
              </a:rPr>
              <a:t>員工於</a:t>
            </a:r>
            <a:r>
              <a:rPr lang="zh-TW" altLang="en-US" sz="2800" b="1" u="sng">
                <a:solidFill>
                  <a:srgbClr val="0000FF"/>
                </a:solidFill>
                <a:ea typeface="標楷體" pitchFamily="65" charset="-120"/>
              </a:rPr>
              <a:t>執行職務期間</a:t>
            </a:r>
            <a:r>
              <a:rPr lang="zh-TW" altLang="en-US" sz="2800">
                <a:ea typeface="標楷體" pitchFamily="65" charset="-120"/>
              </a:rPr>
              <a:t>，因遭受</a:t>
            </a:r>
            <a:r>
              <a:rPr lang="zh-TW" altLang="en-US" sz="2800" b="1" u="sng">
                <a:solidFill>
                  <a:srgbClr val="0000FF"/>
                </a:solidFill>
                <a:ea typeface="標楷體" pitchFamily="65" charset="-120"/>
              </a:rPr>
              <a:t>意外事故</a:t>
            </a:r>
            <a:r>
              <a:rPr lang="zh-TW" altLang="en-US" sz="2800">
                <a:ea typeface="標楷體" pitchFamily="65" charset="-120"/>
              </a:rPr>
              <a:t>致其身體遭受傷害，或因而致成殘廢、死亡時，依照</a:t>
            </a:r>
            <a:r>
              <a:rPr lang="zh-TW" altLang="en-US" sz="2800" b="1">
                <a:solidFill>
                  <a:srgbClr val="FF0000"/>
                </a:solidFill>
                <a:ea typeface="標楷體" pitchFamily="65" charset="-120"/>
              </a:rPr>
              <a:t>「意外事故補償規則」</a:t>
            </a:r>
            <a:r>
              <a:rPr lang="zh-TW" altLang="en-US" sz="2800">
                <a:ea typeface="標楷體" pitchFamily="65" charset="-120"/>
              </a:rPr>
              <a:t>予以補償。</a:t>
            </a:r>
          </a:p>
        </p:txBody>
      </p:sp>
      <p:grpSp>
        <p:nvGrpSpPr>
          <p:cNvPr id="22534" name="Group 6"/>
          <p:cNvGrpSpPr>
            <a:grpSpLocks/>
          </p:cNvGrpSpPr>
          <p:nvPr/>
        </p:nvGrpSpPr>
        <p:grpSpPr bwMode="auto">
          <a:xfrm>
            <a:off x="395288" y="1196975"/>
            <a:ext cx="8137525" cy="576263"/>
            <a:chOff x="595" y="1497"/>
            <a:chExt cx="2645" cy="381"/>
          </a:xfrm>
        </p:grpSpPr>
        <p:sp>
          <p:nvSpPr>
            <p:cNvPr id="22537" name="Rectangle 7"/>
            <p:cNvSpPr>
              <a:spLocks noChangeArrowheads="1"/>
            </p:cNvSpPr>
            <p:nvPr/>
          </p:nvSpPr>
          <p:spPr bwMode="auto">
            <a:xfrm>
              <a:off x="595" y="1497"/>
              <a:ext cx="270" cy="38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>
              <a:outerShdw dist="71842" dir="2700000" algn="ctr" rotWithShape="0">
                <a:srgbClr val="0066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b="1">
                  <a:solidFill>
                    <a:schemeClr val="bg1"/>
                  </a:solidFill>
                  <a:ea typeface="標楷體" pitchFamily="65" charset="-120"/>
                  <a:cs typeface="Arial" pitchFamily="34" charset="0"/>
                </a:rPr>
                <a:t>1</a:t>
              </a:r>
            </a:p>
          </p:txBody>
        </p:sp>
        <p:sp>
          <p:nvSpPr>
            <p:cNvPr id="22538" name="Rectangle 8"/>
            <p:cNvSpPr>
              <a:spLocks noChangeArrowheads="1"/>
            </p:cNvSpPr>
            <p:nvPr/>
          </p:nvSpPr>
          <p:spPr bwMode="auto">
            <a:xfrm>
              <a:off x="865" y="1497"/>
              <a:ext cx="2375" cy="381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>
              <a:outerShdw dist="71842" dir="2700000" algn="ctr" rotWithShape="0">
                <a:srgbClr val="0066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>
                <a:buFontTx/>
                <a:buNone/>
              </a:pPr>
              <a:r>
                <a:rPr kumimoji="0" lang="en-US" altLang="zh-TW" b="1">
                  <a:ea typeface="標楷體" pitchFamily="65" charset="-120"/>
                </a:rPr>
                <a:t>ED</a:t>
              </a:r>
              <a:r>
                <a:rPr lang="zh-TW" altLang="en-US" b="1">
                  <a:ea typeface="標楷體" pitchFamily="65" charset="-120"/>
                </a:rPr>
                <a:t>承保項目與團險相同，並採定額給付</a:t>
              </a:r>
              <a:endParaRPr lang="en-US" altLang="zh-TW" b="1">
                <a:ea typeface="標楷體" pitchFamily="65" charset="-120"/>
              </a:endParaRPr>
            </a:p>
          </p:txBody>
        </p:sp>
      </p:grpSp>
      <p:sp>
        <p:nvSpPr>
          <p:cNvPr id="22536" name="投影片編號版面配置區 4"/>
          <p:cNvSpPr txBox="1">
            <a:spLocks noGrp="1"/>
          </p:cNvSpPr>
          <p:nvPr/>
        </p:nvSpPr>
        <p:spPr bwMode="auto">
          <a:xfrm>
            <a:off x="8656638" y="6472238"/>
            <a:ext cx="3841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824A92A-425B-490D-AD42-6A624A2D4A31}" type="slidenum">
              <a:rPr lang="en-US" altLang="zh-TW" sz="1400" b="1">
                <a:solidFill>
                  <a:schemeClr val="bg1"/>
                </a:solidFill>
                <a:ea typeface="華康中圓體" pitchFamily="49" charset="-12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zh-TW" sz="1400" b="1">
              <a:solidFill>
                <a:schemeClr val="bg1"/>
              </a:solidFill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031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323850" y="836613"/>
            <a:ext cx="8362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rgbClr val="0000FF"/>
                </a:solidFill>
                <a:ea typeface="標楷體" pitchFamily="65" charset="-120"/>
              </a:rPr>
              <a:t>網址：</a:t>
            </a:r>
            <a:r>
              <a:rPr lang="en-US" altLang="en-US" sz="2400" b="1" u="sng" dirty="0">
                <a:solidFill>
                  <a:srgbClr val="0000FF"/>
                </a:solidFill>
                <a:ea typeface="標楷體" pitchFamily="65" charset="-120"/>
              </a:rPr>
              <a:t>http://ec.518fb.com</a:t>
            </a:r>
            <a:r>
              <a:rPr lang="zh-TW" altLang="en-US" sz="2400" b="1" dirty="0">
                <a:ea typeface="標楷體" pitchFamily="65" charset="-120"/>
              </a:rPr>
              <a:t>              登入</a:t>
            </a:r>
            <a:r>
              <a:rPr lang="en-US" altLang="zh-TW" sz="2400" b="1" dirty="0">
                <a:ea typeface="標楷體" pitchFamily="65" charset="-120"/>
              </a:rPr>
              <a:t>EC</a:t>
            </a:r>
            <a:r>
              <a:rPr lang="zh-TW" altLang="en-US" sz="2400" b="1" dirty="0">
                <a:ea typeface="標楷體" pitchFamily="65" charset="-120"/>
              </a:rPr>
              <a:t>平台網站</a:t>
            </a:r>
            <a:endParaRPr lang="zh-TW" altLang="en-US" sz="2400" b="1" u="sng" dirty="0">
              <a:solidFill>
                <a:srgbClr val="0000FF"/>
              </a:solidFill>
              <a:ea typeface="標楷體" pitchFamily="65" charset="-120"/>
            </a:endParaRP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323850" y="5084763"/>
            <a:ext cx="6624638" cy="13144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6225" indent="-276225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1093788" indent="-4572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730375" indent="-4572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2366963" indent="-4572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3003550" indent="-4572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3460750" indent="-4572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917950" indent="-4572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4375150" indent="-4572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832350" indent="-4572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Tx/>
              <a:buAutoNum type="arabicPeriod"/>
              <a:defRPr/>
            </a:pPr>
            <a:r>
              <a:rPr lang="zh-TW" altLang="en-US" sz="1600" b="1" smtClean="0">
                <a:ea typeface="標楷體" panose="03000509000000000000" pitchFamily="65" charset="-120"/>
              </a:rPr>
              <a:t>登入時需要輸入公司別、帳號、密碼。</a:t>
            </a:r>
            <a:r>
              <a:rPr lang="en-US" altLang="zh-TW" sz="1600" b="1" u="sng" smtClean="0">
                <a:solidFill>
                  <a:srgbClr val="FF0000"/>
                </a:solidFill>
                <a:ea typeface="標楷體" panose="03000509000000000000" pitchFamily="65" charset="-120"/>
              </a:rPr>
              <a:t>(</a:t>
            </a:r>
            <a:r>
              <a:rPr lang="zh-TW" altLang="en-US" sz="1600" b="1" u="sng" smtClean="0">
                <a:solidFill>
                  <a:srgbClr val="FF0000"/>
                </a:solidFill>
                <a:ea typeface="標楷體" panose="03000509000000000000" pitchFamily="65" charset="-120"/>
              </a:rPr>
              <a:t>續保件不變</a:t>
            </a:r>
            <a:r>
              <a:rPr lang="en-US" altLang="zh-TW" sz="1600" b="1" u="sng" smtClean="0">
                <a:solidFill>
                  <a:srgbClr val="FF0000"/>
                </a:solidFill>
                <a:ea typeface="標楷體" panose="03000509000000000000" pitchFamily="65" charset="-120"/>
              </a:rPr>
              <a:t>)</a:t>
            </a:r>
          </a:p>
          <a:p>
            <a:pPr eaLnBrk="1" hangingPunct="1">
              <a:buFontTx/>
              <a:buAutoNum type="arabicPeriod"/>
              <a:defRPr/>
            </a:pPr>
            <a:r>
              <a:rPr lang="zh-TW" altLang="en-US" sz="1600" b="1" u="sng" smtClean="0">
                <a:solidFill>
                  <a:srgbClr val="FF0000"/>
                </a:solidFill>
                <a:ea typeface="標楷體" panose="03000509000000000000" pitchFamily="65" charset="-120"/>
              </a:rPr>
              <a:t>新客戶出單時</a:t>
            </a:r>
            <a:r>
              <a:rPr lang="zh-TW" altLang="en-US" sz="1600" b="1" smtClean="0">
                <a:ea typeface="標楷體" panose="03000509000000000000" pitchFamily="65" charset="-120"/>
              </a:rPr>
              <a:t>，系統會自動產生一組公司別、帳號、密碼，提供予本公司對應窗口</a:t>
            </a:r>
            <a:r>
              <a:rPr lang="en-US" altLang="zh-TW" sz="1600" b="1" smtClean="0">
                <a:ea typeface="標楷體" panose="03000509000000000000" pitchFamily="65" charset="-120"/>
              </a:rPr>
              <a:t>(</a:t>
            </a:r>
            <a:r>
              <a:rPr lang="zh-TW" altLang="en-US" sz="1600" b="1" smtClean="0">
                <a:ea typeface="標楷體" panose="03000509000000000000" pitchFamily="65" charset="-120"/>
              </a:rPr>
              <a:t>案件管理人</a:t>
            </a:r>
            <a:r>
              <a:rPr lang="en-US" altLang="zh-TW" sz="1600" b="1" smtClean="0">
                <a:ea typeface="標楷體" panose="03000509000000000000" pitchFamily="65" charset="-120"/>
              </a:rPr>
              <a:t>)</a:t>
            </a:r>
            <a:r>
              <a:rPr lang="zh-TW" altLang="en-US" sz="1600" b="1" smtClean="0">
                <a:ea typeface="標楷體" panose="03000509000000000000" pitchFamily="65" charset="-120"/>
              </a:rPr>
              <a:t>，再由該窗口，於</a:t>
            </a:r>
            <a:r>
              <a:rPr lang="en-US" altLang="zh-TW" sz="1600" b="1" smtClean="0">
                <a:ea typeface="標楷體" panose="03000509000000000000" pitchFamily="65" charset="-120"/>
              </a:rPr>
              <a:t>EC</a:t>
            </a:r>
            <a:r>
              <a:rPr lang="zh-TW" altLang="en-US" sz="1600" b="1" smtClean="0">
                <a:ea typeface="標楷體" panose="03000509000000000000" pitchFamily="65" charset="-120"/>
              </a:rPr>
              <a:t>平台開設帳號密碼給客戶，</a:t>
            </a:r>
            <a:r>
              <a:rPr lang="zh-TW" altLang="en-US" sz="1600" b="1" u="sng" smtClean="0">
                <a:solidFill>
                  <a:srgbClr val="FF0000"/>
                </a:solidFill>
                <a:ea typeface="標楷體" panose="03000509000000000000" pitchFamily="65" charset="-120"/>
              </a:rPr>
              <a:t>可供客戶自行於線上進行人員加退保作業</a:t>
            </a:r>
            <a:r>
              <a:rPr lang="zh-TW" altLang="en-US" sz="1600" b="1" smtClean="0">
                <a:ea typeface="標楷體" panose="03000509000000000000" pitchFamily="65" charset="-120"/>
              </a:rPr>
              <a:t>。</a:t>
            </a:r>
          </a:p>
          <a:p>
            <a:pPr eaLnBrk="1" hangingPunct="1">
              <a:buFontTx/>
              <a:buAutoNum type="arabicPeriod"/>
              <a:defRPr/>
            </a:pPr>
            <a:r>
              <a:rPr lang="zh-TW" altLang="en-US" sz="1600" b="1" smtClean="0">
                <a:ea typeface="標楷體" panose="03000509000000000000" pitchFamily="65" charset="-120"/>
              </a:rPr>
              <a:t>本公司窗口亦可另外開設帳號予人壽業務員</a:t>
            </a:r>
            <a:r>
              <a:rPr lang="en-US" altLang="zh-TW" sz="1600" b="1" smtClean="0">
                <a:ea typeface="標楷體" panose="03000509000000000000" pitchFamily="65" charset="-120"/>
              </a:rPr>
              <a:t>(</a:t>
            </a:r>
            <a:r>
              <a:rPr lang="zh-TW" altLang="en-US" sz="1600" b="1" smtClean="0">
                <a:ea typeface="標楷體" panose="03000509000000000000" pitchFamily="65" charset="-120"/>
              </a:rPr>
              <a:t>查詢功能</a:t>
            </a:r>
            <a:r>
              <a:rPr lang="en-US" altLang="zh-TW" sz="1600" b="1" smtClean="0">
                <a:ea typeface="標楷體" panose="03000509000000000000" pitchFamily="65" charset="-120"/>
              </a:rPr>
              <a:t>)</a:t>
            </a:r>
            <a:r>
              <a:rPr lang="zh-TW" altLang="en-US" sz="1600" b="1" smtClean="0">
                <a:ea typeface="標楷體" panose="03000509000000000000" pitchFamily="65" charset="-120"/>
              </a:rPr>
              <a:t>。</a:t>
            </a:r>
          </a:p>
        </p:txBody>
      </p:sp>
      <p:pic>
        <p:nvPicPr>
          <p:cNvPr id="19460" name="Picture 2" descr="C:\Documents and Settings\vince.lin\My Documents\●20160303磐石-EDGD課程-2016-01-25~\EC平台-1-2016-01-29-16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1268413"/>
            <a:ext cx="7697788" cy="385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07950" y="115888"/>
            <a:ext cx="7993063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標楷體" pitchFamily="65" charset="-120"/>
              </a:rPr>
              <a:t>線上加退保作業系統</a:t>
            </a:r>
            <a:endParaRPr lang="zh-TW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標楷體" pitchFamily="65" charset="-120"/>
            </a:endParaRPr>
          </a:p>
        </p:txBody>
      </p:sp>
      <p:sp>
        <p:nvSpPr>
          <p:cNvPr id="19463" name="投影片編號版面配置區 4"/>
          <p:cNvSpPr txBox="1">
            <a:spLocks noGrp="1"/>
          </p:cNvSpPr>
          <p:nvPr/>
        </p:nvSpPr>
        <p:spPr bwMode="auto">
          <a:xfrm>
            <a:off x="8656638" y="6472238"/>
            <a:ext cx="3841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7351CF3-F7BA-4D26-9601-861E3E092F01}" type="slidenum">
              <a:rPr lang="en-US" altLang="zh-TW" sz="1400" b="1">
                <a:solidFill>
                  <a:schemeClr val="bg1"/>
                </a:solidFill>
                <a:ea typeface="華康中圓體" pitchFamily="49" charset="-12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zh-TW" sz="1400" b="1">
              <a:solidFill>
                <a:schemeClr val="bg1"/>
              </a:solidFill>
              <a:ea typeface="華康中圓體" pitchFamily="49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vince.lin\My Documents\●20160303磐石-EDGD課程-2016-01-25~\EC平台-2-2016-01-29-16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"/>
          <a:stretch>
            <a:fillRect/>
          </a:stretch>
        </p:blipFill>
        <p:spPr bwMode="auto">
          <a:xfrm>
            <a:off x="866775" y="1066800"/>
            <a:ext cx="7410450" cy="52419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58738"/>
            <a:ext cx="7632700" cy="706437"/>
          </a:xfrm>
          <a:noFill/>
        </p:spPr>
        <p:txBody>
          <a:bodyPr/>
          <a:lstStyle/>
          <a:p>
            <a:r>
              <a:rPr lang="zh-TW" altLang="en-US" sz="4000" b="1" smtClean="0">
                <a:solidFill>
                  <a:schemeClr val="bg1"/>
                </a:solidFill>
                <a:ea typeface="標楷體" pitchFamily="65" charset="-120"/>
              </a:rPr>
              <a:t>登入後畫面</a:t>
            </a: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1474788" y="4724400"/>
            <a:ext cx="360362" cy="144463"/>
          </a:xfrm>
          <a:prstGeom prst="rightArrow">
            <a:avLst>
              <a:gd name="adj1" fmla="val 50000"/>
              <a:gd name="adj2" fmla="val 62362"/>
            </a:avLst>
          </a:prstGeom>
          <a:solidFill>
            <a:srgbClr val="FFFF99"/>
          </a:solidFill>
          <a:ln w="19050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99">
                <a:alpha val="50000"/>
              </a:srgbClr>
            </a:prst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TW" altLang="en-US" sz="1200"/>
          </a:p>
        </p:txBody>
      </p:sp>
      <p:sp>
        <p:nvSpPr>
          <p:cNvPr id="20485" name="AutoShape 8"/>
          <p:cNvSpPr>
            <a:spLocks noChangeArrowheads="1"/>
          </p:cNvSpPr>
          <p:nvPr/>
        </p:nvSpPr>
        <p:spPr bwMode="auto">
          <a:xfrm rot="-5400000">
            <a:off x="1366838" y="2312988"/>
            <a:ext cx="360362" cy="144462"/>
          </a:xfrm>
          <a:prstGeom prst="rightArrow">
            <a:avLst>
              <a:gd name="adj1" fmla="val 50000"/>
              <a:gd name="adj2" fmla="val 62363"/>
            </a:avLst>
          </a:prstGeom>
          <a:solidFill>
            <a:srgbClr val="FFFF99"/>
          </a:solidFill>
          <a:ln w="19050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99">
                <a:alpha val="50000"/>
              </a:srgbClr>
            </a:prst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TW" altLang="en-US" sz="1200"/>
          </a:p>
        </p:txBody>
      </p:sp>
      <p:sp>
        <p:nvSpPr>
          <p:cNvPr id="20486" name="AutoShape 4"/>
          <p:cNvSpPr>
            <a:spLocks noChangeArrowheads="1"/>
          </p:cNvSpPr>
          <p:nvPr/>
        </p:nvSpPr>
        <p:spPr bwMode="auto">
          <a:xfrm>
            <a:off x="1835150" y="2997200"/>
            <a:ext cx="1657350" cy="433388"/>
          </a:xfrm>
          <a:prstGeom prst="flowChartAlternateProcess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TW" altLang="en-US" sz="120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8263" y="2808288"/>
            <a:ext cx="1479550" cy="70802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rgbClr val="FFFFFF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>
                <a:alpha val="50000"/>
              </a:srgbClr>
            </a:prst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b="1" u="sng">
                <a:solidFill>
                  <a:srgbClr val="FF0000"/>
                </a:solidFill>
                <a:ea typeface="標楷體" pitchFamily="65" charset="-120"/>
              </a:rPr>
              <a:t>點選進入</a:t>
            </a:r>
            <a:endParaRPr lang="en-US" altLang="zh-TW" sz="2000" b="1" u="sng">
              <a:solidFill>
                <a:srgbClr val="FF0000"/>
              </a:solidFill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b="1" u="sng">
                <a:solidFill>
                  <a:srgbClr val="FF0000"/>
                </a:solidFill>
                <a:ea typeface="標楷體" pitchFamily="65" charset="-120"/>
              </a:rPr>
              <a:t>加退保畫面</a:t>
            </a:r>
            <a:endParaRPr lang="en-US" altLang="zh-TW" sz="2000" b="1" u="sng">
              <a:solidFill>
                <a:srgbClr val="FF0000"/>
              </a:solidFill>
              <a:ea typeface="標楷體" pitchFamily="65" charset="-120"/>
            </a:endParaRPr>
          </a:p>
        </p:txBody>
      </p:sp>
      <p:sp>
        <p:nvSpPr>
          <p:cNvPr id="20488" name="AutoShape 5"/>
          <p:cNvSpPr>
            <a:spLocks noChangeArrowheads="1"/>
          </p:cNvSpPr>
          <p:nvPr/>
        </p:nvSpPr>
        <p:spPr bwMode="auto">
          <a:xfrm>
            <a:off x="1474788" y="3141663"/>
            <a:ext cx="360362" cy="144462"/>
          </a:xfrm>
          <a:prstGeom prst="rightArrow">
            <a:avLst>
              <a:gd name="adj1" fmla="val 50000"/>
              <a:gd name="adj2" fmla="val 62363"/>
            </a:avLst>
          </a:prstGeom>
          <a:solidFill>
            <a:srgbClr val="FFFF99"/>
          </a:solidFill>
          <a:ln w="19050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99">
                <a:alpha val="50000"/>
              </a:srgbClr>
            </a:prst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TW" altLang="en-US" sz="1200"/>
          </a:p>
        </p:txBody>
      </p:sp>
      <p:sp>
        <p:nvSpPr>
          <p:cNvPr id="20490" name="投影片編號版面配置區 4"/>
          <p:cNvSpPr txBox="1">
            <a:spLocks noGrp="1"/>
          </p:cNvSpPr>
          <p:nvPr/>
        </p:nvSpPr>
        <p:spPr bwMode="auto">
          <a:xfrm>
            <a:off x="8656638" y="6472238"/>
            <a:ext cx="3841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DED0DB0-8983-4AE3-94E7-09A72C60070D}" type="slidenum">
              <a:rPr lang="en-US" altLang="zh-TW" sz="1400" b="1">
                <a:solidFill>
                  <a:schemeClr val="bg1"/>
                </a:solidFill>
                <a:ea typeface="華康中圓體" pitchFamily="49" charset="-12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zh-TW" sz="1400" b="1">
              <a:solidFill>
                <a:schemeClr val="bg1"/>
              </a:solidFill>
              <a:ea typeface="華康中圓體" pitchFamily="49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15888"/>
            <a:ext cx="7632700" cy="706437"/>
          </a:xfrm>
          <a:noFill/>
        </p:spPr>
        <p:txBody>
          <a:bodyPr/>
          <a:lstStyle/>
          <a:p>
            <a:pPr algn="l"/>
            <a:r>
              <a:rPr lang="zh-TW" altLang="en-US" sz="4000" b="1" smtClean="0">
                <a:solidFill>
                  <a:schemeClr val="bg1"/>
                </a:solidFill>
                <a:ea typeface="標楷體" pitchFamily="65" charset="-120"/>
              </a:rPr>
              <a:t>加退保作業 </a:t>
            </a:r>
            <a:r>
              <a:rPr lang="en-US" altLang="zh-TW" sz="4000" b="1" smtClean="0">
                <a:solidFill>
                  <a:schemeClr val="bg1"/>
                </a:solidFill>
                <a:ea typeface="標楷體" pitchFamily="65" charset="-120"/>
              </a:rPr>
              <a:t>&amp;</a:t>
            </a:r>
            <a:r>
              <a:rPr lang="zh-TW" altLang="en-US" sz="4000" b="1" smtClean="0">
                <a:solidFill>
                  <a:schemeClr val="bg1"/>
                </a:solidFill>
                <a:ea typeface="標楷體" pitchFamily="65" charset="-120"/>
              </a:rPr>
              <a:t> 操作手冊下載</a:t>
            </a:r>
          </a:p>
        </p:txBody>
      </p:sp>
      <p:pic>
        <p:nvPicPr>
          <p:cNvPr id="21507" name="Picture 2" descr="C:\Documents and Settings\vince.lin\My Documents\●20160303磐石-EDGD課程-2016-01-25~\EC平台-3-2016-01-29-17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981075"/>
            <a:ext cx="1187767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Line 10"/>
          <p:cNvSpPr>
            <a:spLocks noChangeShapeType="1"/>
          </p:cNvSpPr>
          <p:nvPr/>
        </p:nvSpPr>
        <p:spPr bwMode="auto">
          <a:xfrm>
            <a:off x="1309688" y="3987800"/>
            <a:ext cx="1174750" cy="809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>
            <a:prstShdw prst="shdw17" dist="17961" dir="2700000">
              <a:srgbClr val="99000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509" name="AutoShape 12"/>
          <p:cNvSpPr>
            <a:spLocks noChangeArrowheads="1"/>
          </p:cNvSpPr>
          <p:nvPr/>
        </p:nvSpPr>
        <p:spPr bwMode="auto">
          <a:xfrm>
            <a:off x="688975" y="3733800"/>
            <a:ext cx="603250" cy="242888"/>
          </a:xfrm>
          <a:prstGeom prst="flowChartAlternateProcess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TW" altLang="en-US" sz="1200"/>
          </a:p>
        </p:txBody>
      </p:sp>
      <p:sp>
        <p:nvSpPr>
          <p:cNvPr id="21510" name="Text Box 9"/>
          <p:cNvSpPr txBox="1">
            <a:spLocks noChangeArrowheads="1"/>
          </p:cNvSpPr>
          <p:nvPr/>
        </p:nvSpPr>
        <p:spPr bwMode="auto">
          <a:xfrm>
            <a:off x="179388" y="3978275"/>
            <a:ext cx="701675" cy="31432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rgbClr val="FFFFFF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>
                <a:alpha val="50000"/>
              </a:srgbClr>
            </a:prstShdw>
          </a:effec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zh-TW" altLang="en-US" sz="2000" b="1" u="sng">
                <a:solidFill>
                  <a:srgbClr val="FF0000"/>
                </a:solidFill>
                <a:ea typeface="標楷體" pitchFamily="65" charset="-120"/>
              </a:rPr>
              <a:t>點選</a:t>
            </a:r>
          </a:p>
        </p:txBody>
      </p:sp>
      <p:pic>
        <p:nvPicPr>
          <p:cNvPr id="21511" name="Picture 3" descr="C:\Documents and Settings\vince.lin\My Documents\●20160303磐石-EDGD課程-2016-01-25~\EC平台-4-2016-01-29-17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506788"/>
            <a:ext cx="38481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 Box 11"/>
          <p:cNvSpPr txBox="1">
            <a:spLocks noChangeArrowheads="1"/>
          </p:cNvSpPr>
          <p:nvPr/>
        </p:nvSpPr>
        <p:spPr bwMode="auto">
          <a:xfrm>
            <a:off x="6280150" y="5589588"/>
            <a:ext cx="1724025" cy="70802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rgbClr val="FFFFFF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>
                <a:alpha val="50000"/>
              </a:srgbClr>
            </a:prstShdw>
          </a:effec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 b="1" u="sng">
                <a:solidFill>
                  <a:srgbClr val="FF0000"/>
                </a:solidFill>
                <a:ea typeface="標楷體" pitchFamily="65" charset="-120"/>
              </a:rPr>
              <a:t>可開啟或下載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 b="1" u="sng">
                <a:solidFill>
                  <a:srgbClr val="FF0000"/>
                </a:solidFill>
                <a:ea typeface="標楷體" pitchFamily="65" charset="-120"/>
              </a:rPr>
              <a:t>操作手冊</a:t>
            </a:r>
          </a:p>
        </p:txBody>
      </p:sp>
      <p:sp>
        <p:nvSpPr>
          <p:cNvPr id="21513" name="AutoShape 10"/>
          <p:cNvSpPr>
            <a:spLocks noChangeArrowheads="1"/>
          </p:cNvSpPr>
          <p:nvPr/>
        </p:nvSpPr>
        <p:spPr bwMode="auto">
          <a:xfrm>
            <a:off x="1187450" y="1268413"/>
            <a:ext cx="792163" cy="360362"/>
          </a:xfrm>
          <a:prstGeom prst="flowChartAlternateProcess">
            <a:avLst/>
          </a:prstGeom>
          <a:noFill/>
          <a:ln w="25400" algn="ctr">
            <a:solidFill>
              <a:srgbClr val="FF0000"/>
            </a:solidFill>
            <a:prstDash val="dash"/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TW" altLang="en-US" sz="1200"/>
          </a:p>
        </p:txBody>
      </p:sp>
      <p:sp>
        <p:nvSpPr>
          <p:cNvPr id="21514" name="AutoShape 10"/>
          <p:cNvSpPr>
            <a:spLocks noChangeArrowheads="1"/>
          </p:cNvSpPr>
          <p:nvPr/>
        </p:nvSpPr>
        <p:spPr bwMode="auto">
          <a:xfrm>
            <a:off x="2987675" y="1268413"/>
            <a:ext cx="1008063" cy="360362"/>
          </a:xfrm>
          <a:prstGeom prst="flowChartAlternateProcess">
            <a:avLst/>
          </a:prstGeom>
          <a:noFill/>
          <a:ln w="25400" algn="ctr">
            <a:solidFill>
              <a:srgbClr val="FF0000"/>
            </a:solidFill>
            <a:prstDash val="dash"/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TW" altLang="en-US" sz="1200"/>
          </a:p>
        </p:txBody>
      </p:sp>
      <p:sp>
        <p:nvSpPr>
          <p:cNvPr id="21515" name="AutoShape 10"/>
          <p:cNvSpPr>
            <a:spLocks noChangeArrowheads="1"/>
          </p:cNvSpPr>
          <p:nvPr/>
        </p:nvSpPr>
        <p:spPr bwMode="auto">
          <a:xfrm>
            <a:off x="4932363" y="1268413"/>
            <a:ext cx="1008062" cy="360362"/>
          </a:xfrm>
          <a:prstGeom prst="flowChartAlternateProcess">
            <a:avLst/>
          </a:prstGeom>
          <a:noFill/>
          <a:ln w="25400" algn="ctr">
            <a:solidFill>
              <a:srgbClr val="FF0000"/>
            </a:solidFill>
            <a:prstDash val="dash"/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TW" altLang="en-US" sz="1200"/>
          </a:p>
        </p:txBody>
      </p:sp>
      <p:sp>
        <p:nvSpPr>
          <p:cNvPr id="21516" name="Text Box 9"/>
          <p:cNvSpPr txBox="1">
            <a:spLocks noChangeArrowheads="1"/>
          </p:cNvSpPr>
          <p:nvPr/>
        </p:nvSpPr>
        <p:spPr bwMode="auto">
          <a:xfrm>
            <a:off x="3779838" y="1595438"/>
            <a:ext cx="2749550" cy="30797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rgbClr val="FFFFFF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>
                <a:alpha val="50000"/>
              </a:srgbClr>
            </a:prstShdw>
          </a:effec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zh-TW" altLang="en-US" sz="2000" b="1" u="sng">
                <a:solidFill>
                  <a:srgbClr val="FF0000"/>
                </a:solidFill>
                <a:ea typeface="標楷體" pitchFamily="65" charset="-120"/>
              </a:rPr>
              <a:t>虛線紅框處，皆可點選</a:t>
            </a:r>
          </a:p>
        </p:txBody>
      </p:sp>
      <p:sp>
        <p:nvSpPr>
          <p:cNvPr id="21518" name="投影片編號版面配置區 4"/>
          <p:cNvSpPr txBox="1">
            <a:spLocks noGrp="1"/>
          </p:cNvSpPr>
          <p:nvPr/>
        </p:nvSpPr>
        <p:spPr bwMode="auto">
          <a:xfrm>
            <a:off x="8656638" y="6472238"/>
            <a:ext cx="3841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775EBE9-5948-4547-889A-8A5DB692D74B}" type="slidenum">
              <a:rPr lang="en-US" altLang="zh-TW" sz="1400" b="1">
                <a:solidFill>
                  <a:schemeClr val="bg1"/>
                </a:solidFill>
                <a:ea typeface="華康中圓體" pitchFamily="49" charset="-12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zh-TW" sz="1400" b="1">
              <a:solidFill>
                <a:schemeClr val="bg1"/>
              </a:solidFill>
              <a:ea typeface="華康中圓體" pitchFamily="49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41338" y="1700213"/>
            <a:ext cx="7772400" cy="1658937"/>
          </a:xfrm>
        </p:spPr>
        <p:txBody>
          <a:bodyPr/>
          <a:lstStyle/>
          <a:p>
            <a:pPr>
              <a:defRPr/>
            </a:pPr>
            <a:r>
              <a:rPr lang="zh-TW" altLang="en-US" sz="4800" b="1" smtClean="0">
                <a:solidFill>
                  <a:srgbClr val="649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感謝聆聽</a:t>
            </a:r>
            <a:br>
              <a:rPr lang="zh-TW" altLang="en-US" sz="4800" b="1" smtClean="0">
                <a:solidFill>
                  <a:srgbClr val="649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</a:br>
            <a:r>
              <a:rPr kumimoji="0" lang="en-US" altLang="zh-TW" sz="4800" b="1" smtClean="0">
                <a:solidFill>
                  <a:srgbClr val="649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Thank You</a:t>
            </a:r>
            <a:endParaRPr kumimoji="0" lang="zh-TW" altLang="en-US" sz="4800" b="1" smtClean="0">
              <a:solidFill>
                <a:srgbClr val="6496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227138" y="3311525"/>
            <a:ext cx="6400800" cy="1196975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kumimoji="0" lang="en-US" altLang="zh-TW" sz="7200" b="1" smtClean="0">
                <a:solidFill>
                  <a:srgbClr val="FF82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~Q &amp; A~</a:t>
            </a:r>
            <a:endParaRPr kumimoji="0" lang="zh-TW" altLang="en-US" sz="7200" b="1" smtClean="0">
              <a:solidFill>
                <a:srgbClr val="FF8246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9750" y="4364038"/>
            <a:ext cx="77724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2pPr>
            <a:lvl3pPr eaLnBrk="0" hangingPunct="0"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3pPr>
            <a:lvl4pPr eaLnBrk="0" hangingPunct="0"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4pPr>
            <a:lvl5pPr eaLnBrk="0" hangingPunct="0"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defRPr/>
            </a:pPr>
            <a:r>
              <a:rPr lang="zh-TW" altLang="en-US" sz="4800" b="1" smtClean="0">
                <a:solidFill>
                  <a:srgbClr val="649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問題與討論</a:t>
            </a:r>
            <a:endParaRPr kumimoji="0" lang="zh-TW" altLang="en-US" sz="4800" b="1" smtClean="0">
              <a:solidFill>
                <a:srgbClr val="6496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</p:txBody>
      </p:sp>
      <p:pic>
        <p:nvPicPr>
          <p:cNvPr id="27653" name="Picture 7" descr="講師圖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065338"/>
            <a:ext cx="2178050" cy="402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AutoShape 9"/>
          <p:cNvSpPr>
            <a:spLocks noChangeArrowheads="1"/>
          </p:cNvSpPr>
          <p:nvPr/>
        </p:nvSpPr>
        <p:spPr bwMode="auto">
          <a:xfrm>
            <a:off x="755650" y="1125538"/>
            <a:ext cx="7777163" cy="4967287"/>
          </a:xfrm>
          <a:prstGeom prst="flowChartAlternateProcess">
            <a:avLst/>
          </a:prstGeom>
          <a:noFill/>
          <a:ln w="28575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200"/>
          </a:p>
        </p:txBody>
      </p:sp>
      <p:sp>
        <p:nvSpPr>
          <p:cNvPr id="27656" name="投影片編號版面配置區 4"/>
          <p:cNvSpPr txBox="1">
            <a:spLocks noGrp="1"/>
          </p:cNvSpPr>
          <p:nvPr/>
        </p:nvSpPr>
        <p:spPr bwMode="auto">
          <a:xfrm>
            <a:off x="8532813" y="6472238"/>
            <a:ext cx="5080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551C511-A8CF-4289-936E-13D5D1C846C1}" type="slidenum">
              <a:rPr lang="en-US" altLang="zh-TW" sz="1400" b="1">
                <a:solidFill>
                  <a:schemeClr val="bg1"/>
                </a:solidFill>
                <a:ea typeface="華康中圓體" pitchFamily="49" charset="-12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zh-TW" sz="1400" b="1">
              <a:solidFill>
                <a:schemeClr val="bg1"/>
              </a:solidFill>
              <a:ea typeface="華康中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5" name="Rectangle 7"/>
          <p:cNvSpPr>
            <a:spLocks noChangeArrowheads="1"/>
          </p:cNvSpPr>
          <p:nvPr/>
        </p:nvSpPr>
        <p:spPr bwMode="auto">
          <a:xfrm>
            <a:off x="107950" y="58738"/>
            <a:ext cx="799306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僱主購買保險的原因</a:t>
            </a:r>
          </a:p>
        </p:txBody>
      </p:sp>
      <p:graphicFrame>
        <p:nvGraphicFramePr>
          <p:cNvPr id="2" name="資料庫圖表 1"/>
          <p:cNvGraphicFramePr/>
          <p:nvPr/>
        </p:nvGraphicFramePr>
        <p:xfrm>
          <a:off x="1524000" y="126876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圓角矩形 4"/>
          <p:cNvSpPr/>
          <p:nvPr/>
        </p:nvSpPr>
        <p:spPr>
          <a:xfrm>
            <a:off x="683568" y="4437112"/>
            <a:ext cx="2520280" cy="1296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勞</a:t>
            </a:r>
            <a:r>
              <a:rPr lang="en-US" altLang="zh-TW" sz="2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健保、</a:t>
            </a:r>
            <a:r>
              <a:rPr lang="zh-TW" altLang="en-US" sz="24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團保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6012160" y="4437112"/>
            <a:ext cx="2808000" cy="1296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b="1" u="sng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員工職災</a:t>
            </a:r>
            <a:endParaRPr lang="en-US" altLang="zh-TW" sz="2400" b="1" u="sng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en-US" altLang="zh-TW" sz="2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民法賠償責任</a:t>
            </a:r>
            <a:endParaRPr lang="en-US" altLang="zh-TW" sz="24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en-US" altLang="zh-TW" sz="2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勞基法補償責任</a:t>
            </a:r>
          </a:p>
        </p:txBody>
      </p:sp>
      <p:sp>
        <p:nvSpPr>
          <p:cNvPr id="3083" name="投影片編號版面配置區 4"/>
          <p:cNvSpPr txBox="1">
            <a:spLocks noGrp="1"/>
          </p:cNvSpPr>
          <p:nvPr/>
        </p:nvSpPr>
        <p:spPr bwMode="auto">
          <a:xfrm>
            <a:off x="8656638" y="6472238"/>
            <a:ext cx="3841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1FD2940-EEF3-41CC-9AAF-4D94E7B745B3}" type="slidenum">
              <a:rPr lang="en-US" altLang="zh-TW" sz="1400" b="1">
                <a:solidFill>
                  <a:schemeClr val="bg1"/>
                </a:solidFill>
                <a:ea typeface="華康中圓體" pitchFamily="49" charset="-12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zh-TW" sz="1400" b="1">
              <a:solidFill>
                <a:schemeClr val="bg1"/>
              </a:solidFill>
              <a:ea typeface="華康中圓體" pitchFamily="49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5600" y="1192213"/>
            <a:ext cx="8286750" cy="5405437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kumimoji="0" lang="zh-TW" altLang="en-US" sz="2000" b="1" u="sng" dirty="0" smtClean="0">
                <a:solidFill>
                  <a:srgbClr val="CC0066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zh-TW" altLang="en-US" sz="2000" b="1" u="sng" dirty="0" smtClean="0">
                <a:solidFill>
                  <a:srgbClr val="CC0066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sz="20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804863" y="5164138"/>
            <a:ext cx="7489825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0181" name="文字方塊 1"/>
          <p:cNvSpPr txBox="1">
            <a:spLocks noChangeArrowheads="1"/>
          </p:cNvSpPr>
          <p:nvPr/>
        </p:nvSpPr>
        <p:spPr bwMode="auto">
          <a:xfrm>
            <a:off x="8294688" y="4545013"/>
            <a:ext cx="4619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Font typeface="Wingdings" pitchFamily="2" charset="2"/>
              <a:buChar char="l"/>
              <a:defRPr kumimoji="1" sz="2600">
                <a:solidFill>
                  <a:srgbClr val="003366"/>
                </a:solidFill>
                <a:latin typeface="Arial" pitchFamily="34" charset="0"/>
                <a:ea typeface="華康中圓體" pitchFamily="49" charset="-120"/>
              </a:defRPr>
            </a:lvl1pPr>
            <a:lvl2pPr marL="742950" indent="-285750">
              <a:spcBef>
                <a:spcPct val="20000"/>
              </a:spcBef>
              <a:buClr>
                <a:srgbClr val="9E9A00"/>
              </a:buClr>
              <a:buSzPct val="60000"/>
              <a:buFont typeface="Wingdings" pitchFamily="2" charset="2"/>
              <a:buChar char="u"/>
              <a:defRPr kumimoji="1" sz="2400">
                <a:solidFill>
                  <a:srgbClr val="003366"/>
                </a:solidFill>
                <a:latin typeface="Arial" pitchFamily="34" charset="0"/>
                <a:ea typeface="華康中圓體" pitchFamily="49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  <a:defRPr kumimoji="1" sz="2200">
                <a:solidFill>
                  <a:srgbClr val="003366"/>
                </a:solidFill>
                <a:latin typeface="Arial" pitchFamily="34" charset="0"/>
                <a:ea typeface="華康中圓體" pitchFamily="49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kumimoji="1" sz="2000">
                <a:solidFill>
                  <a:srgbClr val="003366"/>
                </a:solidFill>
                <a:latin typeface="Arial" pitchFamily="34" charset="0"/>
                <a:ea typeface="華康中圓體" pitchFamily="49" charset="-12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SzPct val="70000"/>
              <a:buFont typeface="Wingdings" pitchFamily="2" charset="2"/>
              <a:buChar char="ü"/>
              <a:defRPr kumimoji="1" sz="2000">
                <a:solidFill>
                  <a:srgbClr val="003366"/>
                </a:solidFill>
                <a:latin typeface="Arial" pitchFamily="34" charset="0"/>
                <a:ea typeface="華康中圓體" pitchFamily="49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ü"/>
              <a:defRPr kumimoji="1" sz="2000">
                <a:solidFill>
                  <a:srgbClr val="003366"/>
                </a:solidFill>
                <a:latin typeface="Arial" pitchFamily="34" charset="0"/>
                <a:ea typeface="華康中圓體" pitchFamily="49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ü"/>
              <a:defRPr kumimoji="1" sz="2000">
                <a:solidFill>
                  <a:srgbClr val="003366"/>
                </a:solidFill>
                <a:latin typeface="Arial" pitchFamily="34" charset="0"/>
                <a:ea typeface="華康中圓體" pitchFamily="49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ü"/>
              <a:defRPr kumimoji="1" sz="2000">
                <a:solidFill>
                  <a:srgbClr val="003366"/>
                </a:solidFill>
                <a:latin typeface="Arial" pitchFamily="34" charset="0"/>
                <a:ea typeface="華康中圓體" pitchFamily="49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ü"/>
              <a:defRPr kumimoji="1" sz="2000">
                <a:solidFill>
                  <a:srgbClr val="003366"/>
                </a:solidFill>
                <a:latin typeface="Arial" pitchFamily="34" charset="0"/>
                <a:ea typeface="華康中圓體" pitchFamily="49" charset="-12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zh-TW" altLang="en-US" sz="2000">
                <a:solidFill>
                  <a:srgbClr val="000000"/>
                </a:solidFill>
                <a:ea typeface="標楷體" pitchFamily="65" charset="-120"/>
              </a:rPr>
              <a:t>保險期間</a:t>
            </a:r>
          </a:p>
        </p:txBody>
      </p:sp>
      <p:cxnSp>
        <p:nvCxnSpPr>
          <p:cNvPr id="50182" name="直線接點 17"/>
          <p:cNvCxnSpPr>
            <a:cxnSpLocks noChangeShapeType="1"/>
          </p:cNvCxnSpPr>
          <p:nvPr/>
        </p:nvCxnSpPr>
        <p:spPr bwMode="auto">
          <a:xfrm flipV="1">
            <a:off x="4554538" y="2868613"/>
            <a:ext cx="0" cy="2325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0183" name="Rectangle 6"/>
          <p:cNvSpPr>
            <a:spLocks noChangeArrowheads="1"/>
          </p:cNvSpPr>
          <p:nvPr/>
        </p:nvSpPr>
        <p:spPr bwMode="auto">
          <a:xfrm>
            <a:off x="2754313" y="2868613"/>
            <a:ext cx="3600450" cy="4318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sz="2400" dirty="0">
                <a:solidFill>
                  <a:srgbClr val="000000"/>
                </a:solidFill>
                <a:latin typeface="標楷體" charset="-120"/>
                <a:ea typeface="標楷體" charset="-120"/>
              </a:rPr>
              <a:t>受僱人遭受意外事故</a:t>
            </a:r>
          </a:p>
        </p:txBody>
      </p:sp>
      <p:sp>
        <p:nvSpPr>
          <p:cNvPr id="50184" name="Rectangle 6"/>
          <p:cNvSpPr>
            <a:spLocks noChangeArrowheads="1"/>
          </p:cNvSpPr>
          <p:nvPr/>
        </p:nvSpPr>
        <p:spPr bwMode="auto">
          <a:xfrm>
            <a:off x="1465263" y="4154488"/>
            <a:ext cx="6178550" cy="4318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80000"/>
              <a:buFont typeface="Wingdings" charset="2"/>
              <a:buChar char="l"/>
              <a:defRPr kumimoji="1" sz="2600">
                <a:solidFill>
                  <a:srgbClr val="003366"/>
                </a:solidFill>
                <a:latin typeface="Arial" charset="0"/>
                <a:ea typeface="華康中圓體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E9A00"/>
              </a:buClr>
              <a:buSzPct val="60000"/>
              <a:buFont typeface="Wingdings" charset="2"/>
              <a:buChar char="u"/>
              <a:defRPr kumimoji="1" sz="2400">
                <a:solidFill>
                  <a:srgbClr val="003366"/>
                </a:solidFill>
                <a:latin typeface="Arial" charset="0"/>
                <a:ea typeface="華康中圓體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l"/>
              <a:defRPr kumimoji="1" sz="2200">
                <a:solidFill>
                  <a:srgbClr val="003366"/>
                </a:solidFill>
                <a:latin typeface="Arial" charset="0"/>
                <a:ea typeface="華康中圓體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  <a:defRPr kumimoji="1" sz="2000">
                <a:solidFill>
                  <a:srgbClr val="003366"/>
                </a:solidFill>
                <a:latin typeface="Arial" charset="0"/>
                <a:ea typeface="華康中圓體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SzPct val="70000"/>
              <a:buFont typeface="Wingdings" charset="2"/>
              <a:buChar char="ü"/>
              <a:defRPr kumimoji="1" sz="2000">
                <a:solidFill>
                  <a:srgbClr val="003366"/>
                </a:solidFill>
                <a:latin typeface="Arial" charset="0"/>
                <a:ea typeface="華康中圓體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Char char="ü"/>
              <a:defRPr kumimoji="1" sz="2000">
                <a:solidFill>
                  <a:srgbClr val="003366"/>
                </a:solidFill>
                <a:latin typeface="Arial" charset="0"/>
                <a:ea typeface="華康中圓體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Char char="ü"/>
              <a:defRPr kumimoji="1" sz="2000">
                <a:solidFill>
                  <a:srgbClr val="003366"/>
                </a:solidFill>
                <a:latin typeface="Arial" charset="0"/>
                <a:ea typeface="華康中圓體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Char char="ü"/>
              <a:defRPr kumimoji="1" sz="2000">
                <a:solidFill>
                  <a:srgbClr val="003366"/>
                </a:solidFill>
                <a:latin typeface="Arial" charset="0"/>
                <a:ea typeface="華康中圓體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Char char="ü"/>
              <a:defRPr kumimoji="1" sz="2000">
                <a:solidFill>
                  <a:srgbClr val="003366"/>
                </a:solidFill>
                <a:latin typeface="Arial" charset="0"/>
                <a:ea typeface="華康中圓體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  <a:defRPr/>
            </a:pPr>
            <a:r>
              <a:rPr lang="zh-TW" altLang="en-US" sz="2400" dirty="0" smtClean="0">
                <a:solidFill>
                  <a:srgbClr val="000000"/>
                </a:solidFill>
                <a:latin typeface="標楷體" charset="-120"/>
                <a:ea typeface="標楷體" charset="-120"/>
              </a:rPr>
              <a:t>僱主依「意外事故補償規則」應負補償責任</a:t>
            </a:r>
            <a:endParaRPr lang="zh-TW" alt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50185" name="向下箭號 24"/>
          <p:cNvSpPr>
            <a:spLocks noChangeArrowheads="1"/>
          </p:cNvSpPr>
          <p:nvPr/>
        </p:nvSpPr>
        <p:spPr bwMode="auto">
          <a:xfrm>
            <a:off x="2509838" y="1247775"/>
            <a:ext cx="4030662" cy="157003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80000"/>
              <a:buFont typeface="Wingdings" charset="2"/>
              <a:buChar char="l"/>
              <a:defRPr kumimoji="1" sz="2600">
                <a:solidFill>
                  <a:srgbClr val="003366"/>
                </a:solidFill>
                <a:latin typeface="Arial" charset="0"/>
                <a:ea typeface="華康中圓體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E9A00"/>
              </a:buClr>
              <a:buSzPct val="60000"/>
              <a:buFont typeface="Wingdings" charset="2"/>
              <a:buChar char="u"/>
              <a:defRPr kumimoji="1" sz="2400">
                <a:solidFill>
                  <a:srgbClr val="003366"/>
                </a:solidFill>
                <a:latin typeface="Arial" charset="0"/>
                <a:ea typeface="華康中圓體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l"/>
              <a:defRPr kumimoji="1" sz="2200">
                <a:solidFill>
                  <a:srgbClr val="003366"/>
                </a:solidFill>
                <a:latin typeface="Arial" charset="0"/>
                <a:ea typeface="華康中圓體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  <a:defRPr kumimoji="1" sz="2000">
                <a:solidFill>
                  <a:srgbClr val="003366"/>
                </a:solidFill>
                <a:latin typeface="Arial" charset="0"/>
                <a:ea typeface="華康中圓體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SzPct val="70000"/>
              <a:buFont typeface="Wingdings" charset="2"/>
              <a:buChar char="ü"/>
              <a:defRPr kumimoji="1" sz="2000">
                <a:solidFill>
                  <a:srgbClr val="003366"/>
                </a:solidFill>
                <a:latin typeface="Arial" charset="0"/>
                <a:ea typeface="華康中圓體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Char char="ü"/>
              <a:defRPr kumimoji="1" sz="2000">
                <a:solidFill>
                  <a:srgbClr val="003366"/>
                </a:solidFill>
                <a:latin typeface="Arial" charset="0"/>
                <a:ea typeface="華康中圓體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Char char="ü"/>
              <a:defRPr kumimoji="1" sz="2000">
                <a:solidFill>
                  <a:srgbClr val="003366"/>
                </a:solidFill>
                <a:latin typeface="Arial" charset="0"/>
                <a:ea typeface="華康中圓體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Char char="ü"/>
              <a:defRPr kumimoji="1" sz="2000">
                <a:solidFill>
                  <a:srgbClr val="003366"/>
                </a:solidFill>
                <a:latin typeface="Arial" charset="0"/>
                <a:ea typeface="華康中圓體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Char char="ü"/>
              <a:defRPr kumimoji="1" sz="2000">
                <a:solidFill>
                  <a:srgbClr val="003366"/>
                </a:solidFill>
                <a:latin typeface="Arial" charset="0"/>
                <a:ea typeface="華康中圓體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  <a:defRPr/>
            </a:pPr>
            <a:endParaRPr lang="zh-TW" altLang="en-US" sz="2400" smtClean="0">
              <a:solidFill>
                <a:srgbClr val="000000"/>
              </a:solidFill>
            </a:endParaRPr>
          </a:p>
        </p:txBody>
      </p:sp>
      <p:sp>
        <p:nvSpPr>
          <p:cNvPr id="50186" name="文字方塊 29"/>
          <p:cNvSpPr txBox="1">
            <a:spLocks noChangeArrowheads="1"/>
          </p:cNvSpPr>
          <p:nvPr/>
        </p:nvSpPr>
        <p:spPr bwMode="auto">
          <a:xfrm>
            <a:off x="3509963" y="1412875"/>
            <a:ext cx="20891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Font typeface="Wingdings" pitchFamily="2" charset="2"/>
              <a:buChar char="l"/>
              <a:defRPr kumimoji="1" sz="2600">
                <a:solidFill>
                  <a:srgbClr val="003366"/>
                </a:solidFill>
                <a:latin typeface="Arial" pitchFamily="34" charset="0"/>
                <a:ea typeface="華康中圓體" pitchFamily="49" charset="-120"/>
              </a:defRPr>
            </a:lvl1pPr>
            <a:lvl2pPr marL="742950" indent="-285750">
              <a:spcBef>
                <a:spcPct val="20000"/>
              </a:spcBef>
              <a:buClr>
                <a:srgbClr val="9E9A00"/>
              </a:buClr>
              <a:buSzPct val="60000"/>
              <a:buFont typeface="Wingdings" pitchFamily="2" charset="2"/>
              <a:buChar char="u"/>
              <a:defRPr kumimoji="1" sz="2400">
                <a:solidFill>
                  <a:srgbClr val="003366"/>
                </a:solidFill>
                <a:latin typeface="Arial" pitchFamily="34" charset="0"/>
                <a:ea typeface="華康中圓體" pitchFamily="49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  <a:defRPr kumimoji="1" sz="2200">
                <a:solidFill>
                  <a:srgbClr val="003366"/>
                </a:solidFill>
                <a:latin typeface="Arial" pitchFamily="34" charset="0"/>
                <a:ea typeface="華康中圓體" pitchFamily="49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kumimoji="1" sz="2000">
                <a:solidFill>
                  <a:srgbClr val="003366"/>
                </a:solidFill>
                <a:latin typeface="Arial" pitchFamily="34" charset="0"/>
                <a:ea typeface="華康中圓體" pitchFamily="49" charset="-12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SzPct val="70000"/>
              <a:buFont typeface="Wingdings" pitchFamily="2" charset="2"/>
              <a:buChar char="ü"/>
              <a:defRPr kumimoji="1" sz="2000">
                <a:solidFill>
                  <a:srgbClr val="003366"/>
                </a:solidFill>
                <a:latin typeface="Arial" pitchFamily="34" charset="0"/>
                <a:ea typeface="華康中圓體" pitchFamily="49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ü"/>
              <a:defRPr kumimoji="1" sz="2000">
                <a:solidFill>
                  <a:srgbClr val="003366"/>
                </a:solidFill>
                <a:latin typeface="Arial" pitchFamily="34" charset="0"/>
                <a:ea typeface="華康中圓體" pitchFamily="49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ü"/>
              <a:defRPr kumimoji="1" sz="2000">
                <a:solidFill>
                  <a:srgbClr val="003366"/>
                </a:solidFill>
                <a:latin typeface="Arial" pitchFamily="34" charset="0"/>
                <a:ea typeface="華康中圓體" pitchFamily="49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ü"/>
              <a:defRPr kumimoji="1" sz="2000">
                <a:solidFill>
                  <a:srgbClr val="003366"/>
                </a:solidFill>
                <a:latin typeface="Arial" pitchFamily="34" charset="0"/>
                <a:ea typeface="華康中圓體" pitchFamily="49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ü"/>
              <a:defRPr kumimoji="1" sz="2000">
                <a:solidFill>
                  <a:srgbClr val="003366"/>
                </a:solidFill>
                <a:latin typeface="Arial" pitchFamily="34" charset="0"/>
                <a:ea typeface="華康中圓體" pitchFamily="49" charset="-12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kumimoji="0" lang="zh-TW" altLang="en-US" sz="2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僱主補償契約責任保險</a:t>
            </a:r>
            <a:endParaRPr lang="zh-TW" altLang="en-US" sz="2400">
              <a:solidFill>
                <a:srgbClr val="000000"/>
              </a:solidFill>
            </a:endParaRPr>
          </a:p>
        </p:txBody>
      </p:sp>
      <p:sp>
        <p:nvSpPr>
          <p:cNvPr id="50187" name="Rectangle 2"/>
          <p:cNvSpPr txBox="1">
            <a:spLocks noChangeArrowheads="1"/>
          </p:cNvSpPr>
          <p:nvPr/>
        </p:nvSpPr>
        <p:spPr bwMode="auto">
          <a:xfrm>
            <a:off x="7164388" y="1562100"/>
            <a:ext cx="18002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SzPct val="80000"/>
              <a:buFont typeface="Wingdings" pitchFamily="2" charset="2"/>
              <a:buChar char="l"/>
              <a:defRPr kumimoji="1" sz="2600">
                <a:solidFill>
                  <a:srgbClr val="003366"/>
                </a:solidFill>
                <a:latin typeface="Arial" pitchFamily="34" charset="0"/>
                <a:ea typeface="華康中圓體" pitchFamily="49" charset="-120"/>
              </a:defRPr>
            </a:lvl1pPr>
            <a:lvl2pPr marL="742950" indent="-285750">
              <a:spcBef>
                <a:spcPct val="20000"/>
              </a:spcBef>
              <a:buClr>
                <a:srgbClr val="9E9A00"/>
              </a:buClr>
              <a:buSzPct val="60000"/>
              <a:buFont typeface="Wingdings" pitchFamily="2" charset="2"/>
              <a:buChar char="u"/>
              <a:defRPr kumimoji="1" sz="2400">
                <a:solidFill>
                  <a:srgbClr val="003366"/>
                </a:solidFill>
                <a:latin typeface="Arial" pitchFamily="34" charset="0"/>
                <a:ea typeface="華康中圓體" pitchFamily="49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  <a:defRPr kumimoji="1" sz="2200">
                <a:solidFill>
                  <a:srgbClr val="003366"/>
                </a:solidFill>
                <a:latin typeface="Arial" pitchFamily="34" charset="0"/>
                <a:ea typeface="華康中圓體" pitchFamily="49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kumimoji="1" sz="2000">
                <a:solidFill>
                  <a:srgbClr val="003366"/>
                </a:solidFill>
                <a:latin typeface="Arial" pitchFamily="34" charset="0"/>
                <a:ea typeface="華康中圓體" pitchFamily="49" charset="-12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SzPct val="70000"/>
              <a:buFont typeface="Wingdings" pitchFamily="2" charset="2"/>
              <a:buChar char="ü"/>
              <a:defRPr kumimoji="1" sz="2000">
                <a:solidFill>
                  <a:srgbClr val="003366"/>
                </a:solidFill>
                <a:latin typeface="Arial" pitchFamily="34" charset="0"/>
                <a:ea typeface="華康中圓體" pitchFamily="49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ü"/>
              <a:defRPr kumimoji="1" sz="2000">
                <a:solidFill>
                  <a:srgbClr val="003366"/>
                </a:solidFill>
                <a:latin typeface="Arial" pitchFamily="34" charset="0"/>
                <a:ea typeface="華康中圓體" pitchFamily="49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ü"/>
              <a:defRPr kumimoji="1" sz="2000">
                <a:solidFill>
                  <a:srgbClr val="003366"/>
                </a:solidFill>
                <a:latin typeface="Arial" pitchFamily="34" charset="0"/>
                <a:ea typeface="華康中圓體" pitchFamily="49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ü"/>
              <a:defRPr kumimoji="1" sz="2000">
                <a:solidFill>
                  <a:srgbClr val="003366"/>
                </a:solidFill>
                <a:latin typeface="Arial" pitchFamily="34" charset="0"/>
                <a:ea typeface="華康中圓體" pitchFamily="49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ü"/>
              <a:defRPr kumimoji="1" sz="2000">
                <a:solidFill>
                  <a:srgbClr val="003366"/>
                </a:solidFill>
                <a:latin typeface="Arial" pitchFamily="34" charset="0"/>
                <a:ea typeface="華康中圓體" pitchFamily="49" charset="-12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zh-TW" sz="1800" u="sng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zh-TW" altLang="en-US" sz="2000" u="sng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*意外事故</a:t>
            </a:r>
            <a:r>
              <a:rPr lang="zh-TW" altLang="en-US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1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zh-TW" altLang="en-US" sz="1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非由疾病</a:t>
            </a:r>
            <a:r>
              <a:rPr lang="zh-TW" altLang="en-US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引起之外來突發事故。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sz="24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50188" name="Rectangle 6"/>
          <p:cNvSpPr>
            <a:spLocks noChangeArrowheads="1"/>
          </p:cNvSpPr>
          <p:nvPr/>
        </p:nvSpPr>
        <p:spPr bwMode="auto">
          <a:xfrm>
            <a:off x="3230563" y="3502025"/>
            <a:ext cx="2647950" cy="4318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80000"/>
              <a:buFont typeface="Wingdings" charset="2"/>
              <a:buChar char="l"/>
              <a:defRPr kumimoji="1" sz="2600">
                <a:solidFill>
                  <a:srgbClr val="003366"/>
                </a:solidFill>
                <a:latin typeface="Arial" charset="0"/>
                <a:ea typeface="華康中圓體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E9A00"/>
              </a:buClr>
              <a:buSzPct val="60000"/>
              <a:buFont typeface="Wingdings" charset="2"/>
              <a:buChar char="u"/>
              <a:defRPr kumimoji="1" sz="2400">
                <a:solidFill>
                  <a:srgbClr val="003366"/>
                </a:solidFill>
                <a:latin typeface="Arial" charset="0"/>
                <a:ea typeface="華康中圓體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l"/>
              <a:defRPr kumimoji="1" sz="2200">
                <a:solidFill>
                  <a:srgbClr val="003366"/>
                </a:solidFill>
                <a:latin typeface="Arial" charset="0"/>
                <a:ea typeface="華康中圓體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  <a:defRPr kumimoji="1" sz="2000">
                <a:solidFill>
                  <a:srgbClr val="003366"/>
                </a:solidFill>
                <a:latin typeface="Arial" charset="0"/>
                <a:ea typeface="華康中圓體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SzPct val="70000"/>
              <a:buFont typeface="Wingdings" charset="2"/>
              <a:buChar char="ü"/>
              <a:defRPr kumimoji="1" sz="2000">
                <a:solidFill>
                  <a:srgbClr val="003366"/>
                </a:solidFill>
                <a:latin typeface="Arial" charset="0"/>
                <a:ea typeface="華康中圓體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Char char="ü"/>
              <a:defRPr kumimoji="1" sz="2000">
                <a:solidFill>
                  <a:srgbClr val="003366"/>
                </a:solidFill>
                <a:latin typeface="Arial" charset="0"/>
                <a:ea typeface="華康中圓體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Char char="ü"/>
              <a:defRPr kumimoji="1" sz="2000">
                <a:solidFill>
                  <a:srgbClr val="003366"/>
                </a:solidFill>
                <a:latin typeface="Arial" charset="0"/>
                <a:ea typeface="華康中圓體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Char char="ü"/>
              <a:defRPr kumimoji="1" sz="2000">
                <a:solidFill>
                  <a:srgbClr val="003366"/>
                </a:solidFill>
                <a:latin typeface="Arial" charset="0"/>
                <a:ea typeface="華康中圓體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Char char="ü"/>
              <a:defRPr kumimoji="1" sz="2000">
                <a:solidFill>
                  <a:srgbClr val="003366"/>
                </a:solidFill>
                <a:latin typeface="Arial" charset="0"/>
                <a:ea typeface="華康中圓體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  <a:defRPr/>
            </a:pPr>
            <a:r>
              <a:rPr lang="zh-TW" altLang="en-US" sz="2400" dirty="0" smtClean="0">
                <a:solidFill>
                  <a:srgbClr val="000000"/>
                </a:solidFill>
                <a:latin typeface="標楷體" charset="-120"/>
                <a:ea typeface="標楷體" charset="-120"/>
              </a:rPr>
              <a:t>死亡、殘廢、傷害</a:t>
            </a:r>
            <a:endParaRPr lang="en-US" altLang="zh-TW" sz="2400" dirty="0" smtClean="0">
              <a:solidFill>
                <a:srgbClr val="000000"/>
              </a:solidFill>
              <a:latin typeface="標楷體" charset="-120"/>
              <a:ea typeface="標楷體" charset="-120"/>
            </a:endParaRPr>
          </a:p>
        </p:txBody>
      </p:sp>
      <p:sp>
        <p:nvSpPr>
          <p:cNvPr id="50189" name="Rectangle 6"/>
          <p:cNvSpPr>
            <a:spLocks noChangeArrowheads="1"/>
          </p:cNvSpPr>
          <p:nvPr/>
        </p:nvSpPr>
        <p:spPr bwMode="auto">
          <a:xfrm>
            <a:off x="3654425" y="5030788"/>
            <a:ext cx="1944688" cy="4318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80000"/>
              <a:buFont typeface="Wingdings" charset="2"/>
              <a:buChar char="l"/>
              <a:defRPr kumimoji="1" sz="2600">
                <a:solidFill>
                  <a:srgbClr val="003366"/>
                </a:solidFill>
                <a:latin typeface="Arial" charset="0"/>
                <a:ea typeface="華康中圓體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E9A00"/>
              </a:buClr>
              <a:buSzPct val="60000"/>
              <a:buFont typeface="Wingdings" charset="2"/>
              <a:buChar char="u"/>
              <a:defRPr kumimoji="1" sz="2400">
                <a:solidFill>
                  <a:srgbClr val="003366"/>
                </a:solidFill>
                <a:latin typeface="Arial" charset="0"/>
                <a:ea typeface="華康中圓體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l"/>
              <a:defRPr kumimoji="1" sz="2200">
                <a:solidFill>
                  <a:srgbClr val="003366"/>
                </a:solidFill>
                <a:latin typeface="Arial" charset="0"/>
                <a:ea typeface="華康中圓體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  <a:defRPr kumimoji="1" sz="2000">
                <a:solidFill>
                  <a:srgbClr val="003366"/>
                </a:solidFill>
                <a:latin typeface="Arial" charset="0"/>
                <a:ea typeface="華康中圓體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SzPct val="70000"/>
              <a:buFont typeface="Wingdings" charset="2"/>
              <a:buChar char="ü"/>
              <a:defRPr kumimoji="1" sz="2000">
                <a:solidFill>
                  <a:srgbClr val="003366"/>
                </a:solidFill>
                <a:latin typeface="Arial" charset="0"/>
                <a:ea typeface="華康中圓體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Char char="ü"/>
              <a:defRPr kumimoji="1" sz="2000">
                <a:solidFill>
                  <a:srgbClr val="003366"/>
                </a:solidFill>
                <a:latin typeface="Arial" charset="0"/>
                <a:ea typeface="華康中圓體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Char char="ü"/>
              <a:defRPr kumimoji="1" sz="2000">
                <a:solidFill>
                  <a:srgbClr val="003366"/>
                </a:solidFill>
                <a:latin typeface="Arial" charset="0"/>
                <a:ea typeface="華康中圓體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Char char="ü"/>
              <a:defRPr kumimoji="1" sz="2000">
                <a:solidFill>
                  <a:srgbClr val="003366"/>
                </a:solidFill>
                <a:latin typeface="Arial" charset="0"/>
                <a:ea typeface="華康中圓體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Char char="ü"/>
              <a:defRPr kumimoji="1" sz="2000">
                <a:solidFill>
                  <a:srgbClr val="003366"/>
                </a:solidFill>
                <a:latin typeface="Arial" charset="0"/>
                <a:ea typeface="華康中圓體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  <a:defRPr/>
            </a:pPr>
            <a:r>
              <a:rPr lang="zh-TW" altLang="en-US" sz="2400" smtClean="0">
                <a:solidFill>
                  <a:srgbClr val="0000FF"/>
                </a:solidFill>
                <a:ea typeface="標楷體" charset="-120"/>
              </a:rPr>
              <a:t>執行職務期間</a:t>
            </a:r>
          </a:p>
        </p:txBody>
      </p:sp>
      <p:sp>
        <p:nvSpPr>
          <p:cNvPr id="50190" name="向上箭號 12"/>
          <p:cNvSpPr>
            <a:spLocks noChangeArrowheads="1"/>
          </p:cNvSpPr>
          <p:nvPr/>
        </p:nvSpPr>
        <p:spPr bwMode="auto">
          <a:xfrm>
            <a:off x="4329113" y="4741863"/>
            <a:ext cx="431800" cy="274637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80000"/>
              <a:buFont typeface="Wingdings" pitchFamily="2" charset="2"/>
              <a:buChar char="l"/>
              <a:defRPr kumimoji="1" sz="2600">
                <a:solidFill>
                  <a:srgbClr val="003366"/>
                </a:solidFill>
                <a:latin typeface="Arial" pitchFamily="34" charset="0"/>
                <a:ea typeface="華康中圓體" pitchFamily="49" charset="-120"/>
              </a:defRPr>
            </a:lvl1pPr>
            <a:lvl2pPr marL="742950" indent="-285750">
              <a:spcBef>
                <a:spcPct val="20000"/>
              </a:spcBef>
              <a:buClr>
                <a:srgbClr val="9E9A00"/>
              </a:buClr>
              <a:buSzPct val="60000"/>
              <a:buFont typeface="Wingdings" pitchFamily="2" charset="2"/>
              <a:buChar char="u"/>
              <a:defRPr kumimoji="1" sz="2400">
                <a:solidFill>
                  <a:srgbClr val="003366"/>
                </a:solidFill>
                <a:latin typeface="Arial" pitchFamily="34" charset="0"/>
                <a:ea typeface="華康中圓體" pitchFamily="49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  <a:defRPr kumimoji="1" sz="2200">
                <a:solidFill>
                  <a:srgbClr val="003366"/>
                </a:solidFill>
                <a:latin typeface="Arial" pitchFamily="34" charset="0"/>
                <a:ea typeface="華康中圓體" pitchFamily="49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kumimoji="1" sz="2000">
                <a:solidFill>
                  <a:srgbClr val="003366"/>
                </a:solidFill>
                <a:latin typeface="Arial" pitchFamily="34" charset="0"/>
                <a:ea typeface="華康中圓體" pitchFamily="49" charset="-12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SzPct val="70000"/>
              <a:buFont typeface="Wingdings" pitchFamily="2" charset="2"/>
              <a:buChar char="ü"/>
              <a:defRPr kumimoji="1" sz="2000">
                <a:solidFill>
                  <a:srgbClr val="003366"/>
                </a:solidFill>
                <a:latin typeface="Arial" pitchFamily="34" charset="0"/>
                <a:ea typeface="華康中圓體" pitchFamily="49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ü"/>
              <a:defRPr kumimoji="1" sz="2000">
                <a:solidFill>
                  <a:srgbClr val="003366"/>
                </a:solidFill>
                <a:latin typeface="Arial" pitchFamily="34" charset="0"/>
                <a:ea typeface="華康中圓體" pitchFamily="49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ü"/>
              <a:defRPr kumimoji="1" sz="2000">
                <a:solidFill>
                  <a:srgbClr val="003366"/>
                </a:solidFill>
                <a:latin typeface="Arial" pitchFamily="34" charset="0"/>
                <a:ea typeface="華康中圓體" pitchFamily="49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ü"/>
              <a:defRPr kumimoji="1" sz="2000">
                <a:solidFill>
                  <a:srgbClr val="003366"/>
                </a:solidFill>
                <a:latin typeface="Arial" pitchFamily="34" charset="0"/>
                <a:ea typeface="華康中圓體" pitchFamily="49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ü"/>
              <a:defRPr kumimoji="1" sz="2000">
                <a:solidFill>
                  <a:srgbClr val="003366"/>
                </a:solidFill>
                <a:latin typeface="Arial" pitchFamily="34" charset="0"/>
                <a:ea typeface="華康中圓體" pitchFamily="49" charset="-12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zh-TW" altLang="en-US" sz="2400">
              <a:solidFill>
                <a:srgbClr val="000000"/>
              </a:solidFill>
            </a:endParaRPr>
          </a:p>
        </p:txBody>
      </p:sp>
      <p:sp>
        <p:nvSpPr>
          <p:cNvPr id="50191" name="Rectangle 2"/>
          <p:cNvSpPr txBox="1">
            <a:spLocks noChangeArrowheads="1"/>
          </p:cNvSpPr>
          <p:nvPr/>
        </p:nvSpPr>
        <p:spPr bwMode="auto">
          <a:xfrm>
            <a:off x="711895" y="5517232"/>
            <a:ext cx="7460505" cy="84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SzPct val="80000"/>
              <a:buFont typeface="Wingdings" pitchFamily="2" charset="2"/>
              <a:buChar char="l"/>
              <a:defRPr kumimoji="1" sz="2600">
                <a:solidFill>
                  <a:srgbClr val="003366"/>
                </a:solidFill>
                <a:latin typeface="Arial" pitchFamily="34" charset="0"/>
                <a:ea typeface="華康中圓體" pitchFamily="49" charset="-120"/>
              </a:defRPr>
            </a:lvl1pPr>
            <a:lvl2pPr marL="742950" indent="-285750">
              <a:spcBef>
                <a:spcPct val="20000"/>
              </a:spcBef>
              <a:buClr>
                <a:srgbClr val="9E9A00"/>
              </a:buClr>
              <a:buSzPct val="60000"/>
              <a:buFont typeface="Wingdings" pitchFamily="2" charset="2"/>
              <a:buChar char="u"/>
              <a:defRPr kumimoji="1" sz="2400">
                <a:solidFill>
                  <a:srgbClr val="003366"/>
                </a:solidFill>
                <a:latin typeface="Arial" pitchFamily="34" charset="0"/>
                <a:ea typeface="華康中圓體" pitchFamily="49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  <a:defRPr kumimoji="1" sz="2200">
                <a:solidFill>
                  <a:srgbClr val="003366"/>
                </a:solidFill>
                <a:latin typeface="Arial" pitchFamily="34" charset="0"/>
                <a:ea typeface="華康中圓體" pitchFamily="49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kumimoji="1" sz="2000">
                <a:solidFill>
                  <a:srgbClr val="003366"/>
                </a:solidFill>
                <a:latin typeface="Arial" pitchFamily="34" charset="0"/>
                <a:ea typeface="華康中圓體" pitchFamily="49" charset="-12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SzPct val="70000"/>
              <a:buFont typeface="Wingdings" pitchFamily="2" charset="2"/>
              <a:buChar char="ü"/>
              <a:defRPr kumimoji="1" sz="2000">
                <a:solidFill>
                  <a:srgbClr val="003366"/>
                </a:solidFill>
                <a:latin typeface="Arial" pitchFamily="34" charset="0"/>
                <a:ea typeface="華康中圓體" pitchFamily="49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ü"/>
              <a:defRPr kumimoji="1" sz="2000">
                <a:solidFill>
                  <a:srgbClr val="003366"/>
                </a:solidFill>
                <a:latin typeface="Arial" pitchFamily="34" charset="0"/>
                <a:ea typeface="華康中圓體" pitchFamily="49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ü"/>
              <a:defRPr kumimoji="1" sz="2000">
                <a:solidFill>
                  <a:srgbClr val="003366"/>
                </a:solidFill>
                <a:latin typeface="Arial" pitchFamily="34" charset="0"/>
                <a:ea typeface="華康中圓體" pitchFamily="49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ü"/>
              <a:defRPr kumimoji="1" sz="2000">
                <a:solidFill>
                  <a:srgbClr val="003366"/>
                </a:solidFill>
                <a:latin typeface="Arial" pitchFamily="34" charset="0"/>
                <a:ea typeface="華康中圓體" pitchFamily="49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ü"/>
              <a:defRPr kumimoji="1" sz="2000">
                <a:solidFill>
                  <a:srgbClr val="003366"/>
                </a:solidFill>
                <a:latin typeface="Arial" pitchFamily="34" charset="0"/>
                <a:ea typeface="華康中圓體" pitchFamily="49" charset="-12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kumimoji="0" lang="zh-TW" altLang="en-US" sz="1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***</a:t>
            </a: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可擴大承保</a:t>
            </a:r>
            <a:r>
              <a:rPr kumimoji="0" lang="zh-TW" altLang="en-US" sz="2000" b="1" u="sng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非執行職務期間</a:t>
            </a: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死亡補償附加條款</a:t>
            </a:r>
            <a:r>
              <a:rPr kumimoji="0" lang="zh-TW" altLang="en-US" sz="1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***</a:t>
            </a:r>
            <a:endParaRPr kumimoji="0" lang="en-US" altLang="zh-TW" sz="18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zh-TW" altLang="en-US" sz="1600" b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被保險人因其受僱人於非執行職務期間，遭受意外事故而致死亡者，依「意外事故補償規則」應負死亡補償之責而受補償請求時，依保險契約之約定負補償之責。</a:t>
            </a:r>
            <a:endParaRPr lang="zh-TW" altLang="en-US" sz="2000" b="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50192" name="Rectangle 2"/>
          <p:cNvSpPr txBox="1">
            <a:spLocks noChangeArrowheads="1"/>
          </p:cNvSpPr>
          <p:nvPr/>
        </p:nvSpPr>
        <p:spPr bwMode="auto">
          <a:xfrm>
            <a:off x="280988" y="1412875"/>
            <a:ext cx="213042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SzPct val="80000"/>
              <a:buFont typeface="Wingdings" pitchFamily="2" charset="2"/>
              <a:buChar char="l"/>
              <a:defRPr kumimoji="1" sz="2600">
                <a:solidFill>
                  <a:srgbClr val="003366"/>
                </a:solidFill>
                <a:latin typeface="Arial" pitchFamily="34" charset="0"/>
                <a:ea typeface="華康中圓體" pitchFamily="49" charset="-120"/>
              </a:defRPr>
            </a:lvl1pPr>
            <a:lvl2pPr marL="742950" indent="-285750">
              <a:spcBef>
                <a:spcPct val="20000"/>
              </a:spcBef>
              <a:buClr>
                <a:srgbClr val="9E9A00"/>
              </a:buClr>
              <a:buSzPct val="60000"/>
              <a:buFont typeface="Wingdings" pitchFamily="2" charset="2"/>
              <a:buChar char="u"/>
              <a:defRPr kumimoji="1" sz="2400">
                <a:solidFill>
                  <a:srgbClr val="003366"/>
                </a:solidFill>
                <a:latin typeface="Arial" pitchFamily="34" charset="0"/>
                <a:ea typeface="華康中圓體" pitchFamily="49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  <a:defRPr kumimoji="1" sz="2200">
                <a:solidFill>
                  <a:srgbClr val="003366"/>
                </a:solidFill>
                <a:latin typeface="Arial" pitchFamily="34" charset="0"/>
                <a:ea typeface="華康中圓體" pitchFamily="49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kumimoji="1" sz="2000">
                <a:solidFill>
                  <a:srgbClr val="003366"/>
                </a:solidFill>
                <a:latin typeface="Arial" pitchFamily="34" charset="0"/>
                <a:ea typeface="華康中圓體" pitchFamily="49" charset="-12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SzPct val="70000"/>
              <a:buFont typeface="Wingdings" pitchFamily="2" charset="2"/>
              <a:buChar char="ü"/>
              <a:defRPr kumimoji="1" sz="2000">
                <a:solidFill>
                  <a:srgbClr val="003366"/>
                </a:solidFill>
                <a:latin typeface="Arial" pitchFamily="34" charset="0"/>
                <a:ea typeface="華康中圓體" pitchFamily="49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ü"/>
              <a:defRPr kumimoji="1" sz="2000">
                <a:solidFill>
                  <a:srgbClr val="003366"/>
                </a:solidFill>
                <a:latin typeface="Arial" pitchFamily="34" charset="0"/>
                <a:ea typeface="華康中圓體" pitchFamily="49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ü"/>
              <a:defRPr kumimoji="1" sz="2000">
                <a:solidFill>
                  <a:srgbClr val="003366"/>
                </a:solidFill>
                <a:latin typeface="Arial" pitchFamily="34" charset="0"/>
                <a:ea typeface="華康中圓體" pitchFamily="49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ü"/>
              <a:defRPr kumimoji="1" sz="2000">
                <a:solidFill>
                  <a:srgbClr val="003366"/>
                </a:solidFill>
                <a:latin typeface="Arial" pitchFamily="34" charset="0"/>
                <a:ea typeface="華康中圓體" pitchFamily="49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ü"/>
              <a:defRPr kumimoji="1" sz="2000">
                <a:solidFill>
                  <a:srgbClr val="003366"/>
                </a:solidFill>
                <a:latin typeface="Arial" pitchFamily="34" charset="0"/>
                <a:ea typeface="華康中圓體" pitchFamily="49" charset="-12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zh-TW" altLang="en-US" sz="2000" u="sng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*被保險人</a:t>
            </a:r>
            <a:r>
              <a:rPr lang="zh-TW" altLang="en-US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：</a:t>
            </a:r>
            <a:endParaRPr lang="en-US" altLang="zh-TW" sz="1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zh-TW" altLang="en-US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因承保之意外事故發生，依法應負補償責任而受補償請求，且載於保險契約者</a:t>
            </a:r>
            <a:r>
              <a:rPr lang="en-US" altLang="zh-TW" sz="1800" u="sng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1800" u="sng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僱主</a:t>
            </a:r>
            <a:r>
              <a:rPr lang="en-US" altLang="zh-TW" sz="1800" u="sng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lang="zh-TW" altLang="en-US" sz="24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107950" y="115888"/>
            <a:ext cx="7993063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何謂僱主補償契約責任保險 </a:t>
            </a: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(ED)</a:t>
            </a:r>
          </a:p>
        </p:txBody>
      </p:sp>
      <p:sp>
        <p:nvSpPr>
          <p:cNvPr id="18" name="投影片編號版面配置區 4"/>
          <p:cNvSpPr txBox="1">
            <a:spLocks noGrp="1"/>
          </p:cNvSpPr>
          <p:nvPr/>
        </p:nvSpPr>
        <p:spPr bwMode="auto">
          <a:xfrm>
            <a:off x="8656638" y="6472238"/>
            <a:ext cx="3841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D9CEEBD-30E5-4D7C-B4AF-B6BF768D8511}" type="slidenum">
              <a:rPr lang="en-US" altLang="zh-TW" sz="1400" b="1">
                <a:solidFill>
                  <a:schemeClr val="bg1"/>
                </a:solidFill>
                <a:ea typeface="華康中圓體" pitchFamily="49" charset="-12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zh-TW" sz="1400" b="1" dirty="0">
              <a:solidFill>
                <a:schemeClr val="bg1"/>
              </a:solidFill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974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125239"/>
            <a:ext cx="8353425" cy="5472113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zh-TW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400" b="1" dirty="0" smtClean="0">
                <a:solidFill>
                  <a:srgbClr val="0000FF"/>
                </a:solidFill>
                <a:ea typeface="標楷體" pitchFamily="65" charset="-120"/>
              </a:rPr>
              <a:t>承保範圍</a:t>
            </a:r>
            <a:r>
              <a:rPr lang="en-US" altLang="zh-TW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】</a:t>
            </a:r>
          </a:p>
          <a:p>
            <a:pPr marL="36195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zh-TW" altLang="en-US" sz="2200" b="1" u="sng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被保險人</a:t>
            </a:r>
            <a:r>
              <a:rPr lang="en-US" altLang="zh-TW" sz="2200" b="1" u="sng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200" b="1" u="sng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僱主</a:t>
            </a:r>
            <a:r>
              <a:rPr lang="en-US" altLang="zh-TW" sz="2200" b="1" u="sng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在保險期間內，因其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受僱人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記名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於</a:t>
            </a:r>
            <a:r>
              <a:rPr lang="zh-TW" altLang="en-US" sz="2200" u="sng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執行</a:t>
            </a:r>
            <a:r>
              <a:rPr lang="en-US" altLang="zh-TW" sz="2200" u="sng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200" u="sng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200" u="sng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職務期間</a:t>
            </a:r>
            <a:r>
              <a:rPr lang="zh-TW" altLang="en-US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遭受意外事故而致死亡、殘廢或傷害，依</a:t>
            </a:r>
            <a:r>
              <a:rPr lang="zh-TW" altLang="en-US" sz="2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「意外事故</a:t>
            </a:r>
            <a:endParaRPr lang="en-US" altLang="zh-TW" sz="22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36195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zh-TW" altLang="en-US" sz="2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補償規則」</a:t>
            </a:r>
            <a:r>
              <a:rPr lang="zh-TW" altLang="en-US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應負補償責任，而受補償請求時，本公司依本保險</a:t>
            </a:r>
            <a:endParaRPr lang="en-US" altLang="zh-TW" sz="2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36195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zh-TW" altLang="en-US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契約之約定負補償之責。</a:t>
            </a:r>
            <a:endParaRPr lang="en-US" altLang="zh-TW" sz="2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36195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altLang="zh-TW" sz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altLang="zh-TW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包含承保項目</a:t>
            </a:r>
            <a:r>
              <a:rPr lang="en-US" altLang="zh-TW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】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實際個案報價時</a:t>
            </a:r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可依需求</a:t>
            </a:r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調整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下列項目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24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zh-TW" altLang="en-US" sz="2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80077"/>
              </p:ext>
            </p:extLst>
          </p:nvPr>
        </p:nvGraphicFramePr>
        <p:xfrm>
          <a:off x="755650" y="3756296"/>
          <a:ext cx="7200900" cy="2409008"/>
        </p:xfrm>
        <a:graphic>
          <a:graphicData uri="http://schemas.openxmlformats.org/drawingml/2006/table">
            <a:tbl>
              <a:tblPr/>
              <a:tblGrid>
                <a:gridCol w="7200900"/>
              </a:tblGrid>
              <a:tr h="1749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死殘補償金</a:t>
                      </a:r>
                    </a:p>
                  </a:txBody>
                  <a:tcPr marL="8863" marR="8863" marT="886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9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醫療費用補償金</a:t>
                      </a:r>
                    </a:p>
                  </a:txBody>
                  <a:tcPr marL="8863" marR="8863" marT="886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7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住院日額補償金</a:t>
                      </a: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最高</a:t>
                      </a: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90</a:t>
                      </a: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天</a:t>
                      </a: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863" marR="8863" marT="886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7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重大燒燙傷補償金</a:t>
                      </a:r>
                    </a:p>
                  </a:txBody>
                  <a:tcPr marL="8863" marR="8863" marT="886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7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加護病房補償金</a:t>
                      </a:r>
                      <a:r>
                        <a:rPr kumimoji="0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日額</a:t>
                      </a:r>
                      <a:r>
                        <a:rPr kumimoji="0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)(</a:t>
                      </a:r>
                      <a:r>
                        <a:rPr kumimoji="0" lang="zh-TW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最高</a:t>
                      </a:r>
                      <a:r>
                        <a:rPr kumimoji="0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45</a:t>
                      </a:r>
                      <a:r>
                        <a:rPr kumimoji="0" lang="zh-TW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天</a:t>
                      </a:r>
                      <a:r>
                        <a:rPr kumimoji="0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kumimoji="0" lang="zh-TW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863" marR="8863" marT="886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7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住院慰問金補償金</a:t>
                      </a:r>
                      <a:r>
                        <a:rPr kumimoji="0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住院須連續</a:t>
                      </a:r>
                      <a:r>
                        <a:rPr kumimoji="0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kumimoji="0" lang="zh-TW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日</a:t>
                      </a:r>
                      <a:r>
                        <a:rPr kumimoji="0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含</a:t>
                      </a:r>
                      <a:r>
                        <a:rPr kumimoji="0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kumimoji="0" lang="zh-TW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以上</a:t>
                      </a:r>
                      <a:r>
                        <a:rPr kumimoji="0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8863" marR="8863" marT="886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9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燒燙傷病房補償金</a:t>
                      </a:r>
                    </a:p>
                  </a:txBody>
                  <a:tcPr marL="8863" marR="8863" marT="886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107950" y="115888"/>
            <a:ext cx="7993063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TW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僱主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補償契約責任</a:t>
            </a:r>
            <a:r>
              <a:rPr lang="zh-TW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保險</a:t>
            </a:r>
            <a: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(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ED)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承保範圍及項目</a:t>
            </a:r>
            <a:endParaRPr lang="en-US" altLang="zh-TW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</p:txBody>
      </p:sp>
      <p:sp>
        <p:nvSpPr>
          <p:cNvPr id="6" name="投影片編號版面配置區 4"/>
          <p:cNvSpPr txBox="1">
            <a:spLocks noGrp="1"/>
          </p:cNvSpPr>
          <p:nvPr/>
        </p:nvSpPr>
        <p:spPr bwMode="auto">
          <a:xfrm>
            <a:off x="8656638" y="6472238"/>
            <a:ext cx="3841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D9CEEBD-30E5-4D7C-B4AF-B6BF768D8511}" type="slidenum">
              <a:rPr lang="en-US" altLang="zh-TW" sz="1400" b="1">
                <a:solidFill>
                  <a:schemeClr val="bg1"/>
                </a:solidFill>
                <a:ea typeface="華康中圓體" pitchFamily="49" charset="-12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zh-TW" sz="1400" b="1" dirty="0">
              <a:solidFill>
                <a:schemeClr val="bg1"/>
              </a:solidFill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447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nce.lin\Desktop\1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362" y="189320"/>
            <a:ext cx="4330251" cy="61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投影片編號版面配置區 4"/>
          <p:cNvSpPr txBox="1">
            <a:spLocks noGrp="1"/>
          </p:cNvSpPr>
          <p:nvPr/>
        </p:nvSpPr>
        <p:spPr bwMode="auto">
          <a:xfrm>
            <a:off x="8656638" y="6472238"/>
            <a:ext cx="3841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496AC09-5B1B-4132-85F2-E5DA3CC24113}" type="slidenum">
              <a:rPr lang="en-US" altLang="zh-TW" sz="1400" b="1">
                <a:solidFill>
                  <a:schemeClr val="bg1"/>
                </a:solidFill>
                <a:ea typeface="華康中圓體" pitchFamily="49" charset="-12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zh-TW" sz="1400" b="1">
              <a:solidFill>
                <a:schemeClr val="bg1"/>
              </a:solidFill>
              <a:ea typeface="華康中圓體" pitchFamily="49" charset="-120"/>
            </a:endParaRPr>
          </a:p>
        </p:txBody>
      </p:sp>
      <p:pic>
        <p:nvPicPr>
          <p:cNvPr id="86018" name="Picture 2" descr="C:\Documents and Settings\vince.lin\桌面\【新種保險商品部DM彙整】2016-03-11~\★★2016-10-14-好頭家PLUS與謝老闆PLUS專案DM\【投影片】ED+EL+GD-2016-10-17\2016-10-17-1113-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4322762" cy="6119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 rot="21007265">
            <a:off x="2905514" y="2041759"/>
            <a:ext cx="1991876" cy="57606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PLUS</a:t>
            </a:r>
          </a:p>
          <a:p>
            <a:pPr algn="ctr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2016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月新版</a:t>
            </a:r>
            <a:endParaRPr lang="zh-TW" altLang="en-US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86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:\Users\vince.lin\Documents\【投影片】僱補險相關ED+EL+GD商品-2016-11-30-1115~2017-04-27\2017-04-27-1117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80" y="990776"/>
            <a:ext cx="8424000" cy="503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7" name="Rectangle 15"/>
          <p:cNvSpPr>
            <a:spLocks noChangeArrowheads="1"/>
          </p:cNvSpPr>
          <p:nvPr/>
        </p:nvSpPr>
        <p:spPr bwMode="auto">
          <a:xfrm>
            <a:off x="34925" y="2060848"/>
            <a:ext cx="5064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>
                <a:solidFill>
                  <a:srgbClr val="FF0000"/>
                </a:solidFill>
                <a:ea typeface="標楷體" pitchFamily="65" charset="-120"/>
              </a:rPr>
              <a:t>ED</a:t>
            </a:r>
          </a:p>
        </p:txBody>
      </p:sp>
      <p:sp>
        <p:nvSpPr>
          <p:cNvPr id="15368" name="Rectangle 19"/>
          <p:cNvSpPr>
            <a:spLocks noChangeArrowheads="1"/>
          </p:cNvSpPr>
          <p:nvPr/>
        </p:nvSpPr>
        <p:spPr bwMode="auto">
          <a:xfrm>
            <a:off x="24877" y="3821386"/>
            <a:ext cx="5318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b="1" dirty="0">
                <a:solidFill>
                  <a:srgbClr val="0066FF"/>
                </a:solidFill>
                <a:ea typeface="標楷體" pitchFamily="65" charset="-120"/>
              </a:rPr>
              <a:t>GD</a:t>
            </a:r>
            <a:endParaRPr lang="en-US" altLang="zh-TW" sz="1800" b="1" dirty="0">
              <a:solidFill>
                <a:srgbClr val="0066FF"/>
              </a:solidFill>
              <a:ea typeface="標楷體" pitchFamily="65" charset="-120"/>
            </a:endParaRPr>
          </a:p>
        </p:txBody>
      </p:sp>
      <p:sp>
        <p:nvSpPr>
          <p:cNvPr id="15369" name="Rectangle 13"/>
          <p:cNvSpPr>
            <a:spLocks noChangeArrowheads="1"/>
          </p:cNvSpPr>
          <p:nvPr/>
        </p:nvSpPr>
        <p:spPr bwMode="auto">
          <a:xfrm>
            <a:off x="60325" y="2924448"/>
            <a:ext cx="4794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8000"/>
                </a:solidFill>
                <a:ea typeface="標楷體" pitchFamily="65" charset="-120"/>
              </a:rPr>
              <a:t>EL</a:t>
            </a:r>
            <a:endParaRPr lang="zh-TW" altLang="en-US" sz="1800" b="1" u="sng">
              <a:solidFill>
                <a:srgbClr val="008000"/>
              </a:solidFill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8313" y="6021288"/>
            <a:ext cx="3852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800" b="1" dirty="0" smtClean="0">
                <a:latin typeface="標楷體" pitchFamily="65" charset="-120"/>
                <a:ea typeface="標楷體" pitchFamily="65" charset="-120"/>
              </a:rPr>
              <a:t>※</a:t>
            </a:r>
            <a:r>
              <a:rPr lang="en-US" altLang="zh-TW" sz="1800" b="1" dirty="0" smtClean="0">
                <a:solidFill>
                  <a:srgbClr val="FF0000"/>
                </a:solidFill>
                <a:latin typeface="+mn-lt"/>
                <a:ea typeface="標楷體" pitchFamily="65" charset="-120"/>
              </a:rPr>
              <a:t>ED</a:t>
            </a:r>
            <a:r>
              <a:rPr lang="zh-TW" altLang="en-US" sz="1800" b="1" dirty="0" smtClean="0">
                <a:latin typeface="標楷體" pitchFamily="65" charset="-120"/>
                <a:ea typeface="標楷體" pitchFamily="65" charset="-120"/>
              </a:rPr>
              <a:t>殘廢</a:t>
            </a:r>
            <a:r>
              <a:rPr lang="zh-TW" altLang="en-US" sz="1800" b="1" dirty="0">
                <a:latin typeface="標楷體" pitchFamily="65" charset="-120"/>
                <a:ea typeface="標楷體" pitchFamily="65" charset="-120"/>
              </a:rPr>
              <a:t>給付項目多達</a:t>
            </a:r>
            <a:r>
              <a:rPr lang="en-US" altLang="zh-TW" sz="1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sz="1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級</a:t>
            </a:r>
            <a:r>
              <a:rPr lang="en-US" altLang="zh-TW" sz="1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220</a:t>
            </a:r>
            <a:r>
              <a:rPr lang="zh-TW" altLang="en-US" sz="1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項</a:t>
            </a:r>
            <a:r>
              <a:rPr lang="zh-TW" altLang="en-US" sz="1800" b="1" dirty="0" smtClean="0">
                <a:latin typeface="標楷體" pitchFamily="65" charset="-120"/>
                <a:ea typeface="標楷體" pitchFamily="65" charset="-120"/>
              </a:rPr>
              <a:t>！</a:t>
            </a:r>
            <a:endParaRPr lang="zh-TW" altLang="en-US" sz="1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圓角矩形 4"/>
          <p:cNvSpPr/>
          <p:nvPr/>
        </p:nvSpPr>
        <p:spPr bwMode="auto">
          <a:xfrm>
            <a:off x="5724128" y="2657008"/>
            <a:ext cx="1152128" cy="21600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華康中圓體" pitchFamily="49" charset="-120"/>
            </a:endParaRPr>
          </a:p>
        </p:txBody>
      </p:sp>
      <p:sp>
        <p:nvSpPr>
          <p:cNvPr id="13" name="圓角矩形 12"/>
          <p:cNvSpPr/>
          <p:nvPr/>
        </p:nvSpPr>
        <p:spPr bwMode="auto">
          <a:xfrm>
            <a:off x="5724128" y="4683280"/>
            <a:ext cx="1152128" cy="21600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華康中圓體" pitchFamily="49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05952" y="2573280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endParaRPr lang="zh-TW" altLang="en-US" sz="1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投影片編號版面配置區 4"/>
          <p:cNvSpPr txBox="1">
            <a:spLocks noGrp="1"/>
          </p:cNvSpPr>
          <p:nvPr/>
        </p:nvSpPr>
        <p:spPr bwMode="auto">
          <a:xfrm>
            <a:off x="8656638" y="6472238"/>
            <a:ext cx="3841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BBE89CC-8D9C-49A1-94C7-74B03235D5CC}" type="slidenum">
              <a:rPr lang="en-US" altLang="zh-TW" sz="1400" b="1">
                <a:solidFill>
                  <a:schemeClr val="bg1"/>
                </a:solidFill>
                <a:ea typeface="華康中圓體" pitchFamily="49" charset="-12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zh-TW" sz="1400" b="1" dirty="0">
              <a:solidFill>
                <a:schemeClr val="bg1"/>
              </a:solidFill>
              <a:ea typeface="華康中圓體" pitchFamily="49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7020272" y="5373216"/>
            <a:ext cx="1584176" cy="1368326"/>
          </a:xfrm>
          <a:prstGeom prst="roundRect">
            <a:avLst/>
          </a:prstGeom>
          <a:solidFill>
            <a:srgbClr val="FF66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/>
                <a:ea typeface="新細明體"/>
              </a:rPr>
              <a:t>【</a:t>
            </a:r>
            <a:r>
              <a:rPr lang="zh-TW" altLang="en-US" sz="16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提醒</a:t>
            </a:r>
            <a:r>
              <a:rPr lang="en-US" altLang="zh-TW" sz="16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/>
              </a:rPr>
              <a:t>】</a:t>
            </a:r>
            <a:endParaRPr lang="en-US" altLang="zh-TW" sz="1600" b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anose="03000509000000000000" pitchFamily="65" charset="-120"/>
            </a:endParaRPr>
          </a:p>
          <a:p>
            <a:pPr algn="ctr"/>
            <a:r>
              <a:rPr lang="en-US" altLang="zh-TW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GD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殘等表</a:t>
            </a:r>
            <a:endPara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anose="03000509000000000000" pitchFamily="65" charset="-120"/>
            </a:endParaRPr>
          </a:p>
          <a:p>
            <a:pPr algn="ctr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項目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為</a:t>
            </a:r>
            <a:endPara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anose="03000509000000000000" pitchFamily="65" charset="-120"/>
            </a:endParaRPr>
          </a:p>
          <a:p>
            <a:pPr algn="ctr"/>
            <a:r>
              <a:rPr lang="en-US" altLang="zh-TW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11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級</a:t>
            </a:r>
            <a:r>
              <a:rPr lang="en-US" altLang="zh-TW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79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項</a:t>
            </a:r>
            <a:endParaRPr lang="zh-TW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anose="03000509000000000000" pitchFamily="65" charset="-12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7993063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>
              <a:defRPr/>
            </a:pP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　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計劃別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內容</a:t>
            </a:r>
            <a: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(ED+GD</a:t>
            </a:r>
            <a:r>
              <a:rPr lang="en-US" altLang="zh-TW" sz="2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【</a:t>
            </a:r>
            <a:r>
              <a:rPr lang="zh-TW" altLang="en-US" sz="2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好頭家</a:t>
            </a:r>
            <a:r>
              <a:rPr lang="en-US" altLang="zh-TW" sz="2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PLUS】</a:t>
            </a:r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專案</a:t>
            </a:r>
            <a: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)</a:t>
            </a:r>
            <a:endParaRPr lang="zh-TW" alt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886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vince.lin\桌面\【新種保險商品部DM彙整】2016-03-11~\★★2016-10-14-好頭家PLUS與謝老闆PLUS專案DM\【投影片】ED+EL+GD-2016-10-17\2016-10-17-09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13"/>
          <a:stretch>
            <a:fillRect/>
          </a:stretch>
        </p:blipFill>
        <p:spPr bwMode="auto">
          <a:xfrm>
            <a:off x="179512" y="4896164"/>
            <a:ext cx="8784976" cy="1269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850" y="1196752"/>
            <a:ext cx="8280400" cy="345638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l"/>
              <a:defRPr kumimoji="1" sz="26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9A00"/>
              </a:buClr>
              <a:buSzPct val="60000"/>
              <a:buFont typeface="Wingdings" pitchFamily="2" charset="2"/>
              <a:buChar char="u"/>
              <a:defRPr kumimoji="1" sz="2400">
                <a:solidFill>
                  <a:srgbClr val="0033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l"/>
              <a:defRPr kumimoji="1" sz="2200">
                <a:solidFill>
                  <a:srgbClr val="0033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umimoji="1" sz="2000">
                <a:solidFill>
                  <a:srgbClr val="0033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ü"/>
              <a:defRPr kumimoji="1" sz="2000">
                <a:solidFill>
                  <a:srgbClr val="0033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ü"/>
              <a:defRPr kumimoji="1" sz="2000">
                <a:solidFill>
                  <a:srgbClr val="0033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ü"/>
              <a:defRPr kumimoji="1" sz="2000">
                <a:solidFill>
                  <a:srgbClr val="0033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ü"/>
              <a:defRPr kumimoji="1" sz="2000">
                <a:solidFill>
                  <a:srgbClr val="0033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ü"/>
              <a:defRPr kumimoji="1" sz="2000">
                <a:solidFill>
                  <a:srgbClr val="003366"/>
                </a:solidFill>
                <a:latin typeface="+mn-lt"/>
                <a:ea typeface="+mn-ea"/>
              </a:defRPr>
            </a:lvl9pPr>
          </a:lstStyle>
          <a:p>
            <a:pPr marL="276225" indent="-276225">
              <a:buSzPct val="100000"/>
              <a:buFont typeface="+mj-lt"/>
              <a:buAutoNum type="arabicPeriod"/>
            </a:pPr>
            <a:r>
              <a:rPr lang="zh-TW" altLang="en-US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好頭家</a:t>
            </a:r>
            <a:r>
              <a:rPr lang="en-US" altLang="zh-TW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PLUS</a:t>
            </a:r>
            <a:r>
              <a:rPr lang="zh-TW" altLang="en-US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專案投保</a:t>
            </a:r>
            <a:r>
              <a:rPr lang="zh-TW" altLang="en-US" sz="2000" b="1" kern="0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員工人數</a:t>
            </a:r>
            <a:r>
              <a:rPr lang="zh-TW" altLang="en-US" sz="2000" b="1" u="sng" kern="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需</a:t>
            </a:r>
            <a:r>
              <a:rPr lang="en-US" altLang="zh-TW" sz="2000" b="1" u="sng" kern="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5</a:t>
            </a:r>
            <a:r>
              <a:rPr lang="zh-TW" altLang="en-US" sz="2000" b="1" u="sng" kern="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人以上</a:t>
            </a:r>
            <a:r>
              <a:rPr lang="zh-TW" altLang="en-US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，採</a:t>
            </a:r>
            <a:r>
              <a:rPr lang="zh-TW" altLang="en-US" sz="2000" b="1" u="sng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記名方式</a:t>
            </a:r>
            <a:r>
              <a:rPr lang="zh-TW" altLang="en-US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投保。</a:t>
            </a:r>
            <a:r>
              <a:rPr lang="en-US" altLang="zh-TW" sz="2000" b="0" kern="0" dirty="0">
                <a:solidFill>
                  <a:schemeClr val="tx1"/>
                </a:solidFill>
                <a:ea typeface="標楷體" panose="03000509000000000000" pitchFamily="65" charset="-120"/>
              </a:rPr>
              <a:t/>
            </a:r>
            <a:br>
              <a:rPr lang="en-US" altLang="zh-TW" sz="2000" b="0" kern="0" dirty="0">
                <a:solidFill>
                  <a:schemeClr val="tx1"/>
                </a:solidFill>
                <a:ea typeface="標楷體" panose="03000509000000000000" pitchFamily="65" charset="-120"/>
              </a:rPr>
            </a:br>
            <a:r>
              <a:rPr lang="en-US" altLang="zh-TW" sz="2000" b="0" kern="0" dirty="0" smtClean="0">
                <a:solidFill>
                  <a:srgbClr val="008000"/>
                </a:solidFill>
                <a:ea typeface="標楷體" panose="03000509000000000000" pitchFamily="65" charset="-120"/>
              </a:rPr>
              <a:t>(</a:t>
            </a:r>
            <a:r>
              <a:rPr lang="zh-TW" altLang="en-US" sz="2000" b="0" kern="0" dirty="0" smtClean="0">
                <a:solidFill>
                  <a:srgbClr val="008000"/>
                </a:solidFill>
                <a:ea typeface="標楷體" panose="03000509000000000000" pitchFamily="65" charset="-120"/>
              </a:rPr>
              <a:t>若員工人數僅</a:t>
            </a:r>
            <a:r>
              <a:rPr lang="en-US" altLang="zh-TW" sz="2000" b="0" kern="0" dirty="0" smtClean="0">
                <a:solidFill>
                  <a:srgbClr val="008000"/>
                </a:solidFill>
                <a:ea typeface="標楷體" panose="03000509000000000000" pitchFamily="65" charset="-120"/>
              </a:rPr>
              <a:t>1~4</a:t>
            </a:r>
            <a:r>
              <a:rPr lang="zh-TW" altLang="en-US" sz="2000" b="0" kern="0" dirty="0" smtClean="0">
                <a:solidFill>
                  <a:srgbClr val="008000"/>
                </a:solidFill>
                <a:ea typeface="標楷體" panose="03000509000000000000" pitchFamily="65" charset="-120"/>
              </a:rPr>
              <a:t>人</a:t>
            </a:r>
            <a:r>
              <a:rPr lang="zh-TW" altLang="en-US" sz="2000" b="0" kern="0" dirty="0">
                <a:solidFill>
                  <a:srgbClr val="008000"/>
                </a:solidFill>
                <a:ea typeface="標楷體" panose="03000509000000000000" pitchFamily="65" charset="-120"/>
              </a:rPr>
              <a:t>，可投保謝</a:t>
            </a:r>
            <a:r>
              <a:rPr lang="zh-TW" altLang="en-US" sz="2000" b="0" kern="0" dirty="0" smtClean="0">
                <a:solidFill>
                  <a:srgbClr val="008000"/>
                </a:solidFill>
                <a:ea typeface="標楷體" panose="03000509000000000000" pitchFamily="65" charset="-120"/>
              </a:rPr>
              <a:t>老闆</a:t>
            </a:r>
            <a:r>
              <a:rPr lang="en-US" altLang="zh-TW" sz="2000" b="0" kern="0" dirty="0" smtClean="0">
                <a:solidFill>
                  <a:srgbClr val="008000"/>
                </a:solidFill>
                <a:ea typeface="標楷體" panose="03000509000000000000" pitchFamily="65" charset="-120"/>
              </a:rPr>
              <a:t>PLUS</a:t>
            </a:r>
            <a:r>
              <a:rPr lang="zh-TW" altLang="en-US" sz="2000" b="0" kern="0" dirty="0" smtClean="0">
                <a:solidFill>
                  <a:srgbClr val="008000"/>
                </a:solidFill>
                <a:ea typeface="標楷體" panose="03000509000000000000" pitchFamily="65" charset="-120"/>
              </a:rPr>
              <a:t>專案</a:t>
            </a:r>
            <a:r>
              <a:rPr lang="en-US" altLang="zh-TW" sz="2000" b="0" kern="0" dirty="0" smtClean="0">
                <a:solidFill>
                  <a:srgbClr val="008000"/>
                </a:solidFill>
                <a:ea typeface="標楷體" panose="03000509000000000000" pitchFamily="65" charset="-120"/>
              </a:rPr>
              <a:t>)</a:t>
            </a:r>
          </a:p>
          <a:p>
            <a:pPr marL="276225" indent="-276225">
              <a:buSzPct val="100000"/>
              <a:buFont typeface="+mj-lt"/>
              <a:buAutoNum type="arabicPeriod"/>
            </a:pPr>
            <a:r>
              <a:rPr lang="zh-TW" altLang="en-US" sz="2000" b="0" kern="0" dirty="0">
                <a:solidFill>
                  <a:schemeClr val="tx1"/>
                </a:solidFill>
                <a:ea typeface="標楷體" panose="03000509000000000000" pitchFamily="65" charset="-120"/>
              </a:rPr>
              <a:t>上列</a:t>
            </a:r>
            <a:r>
              <a:rPr lang="zh-TW" altLang="en-US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保費為職業類別</a:t>
            </a:r>
            <a:r>
              <a:rPr lang="en-US" altLang="zh-TW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1</a:t>
            </a:r>
            <a:r>
              <a:rPr lang="zh-TW" altLang="en-US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～</a:t>
            </a:r>
            <a:r>
              <a:rPr lang="en-US" altLang="zh-TW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4</a:t>
            </a:r>
            <a:r>
              <a:rPr lang="zh-TW" altLang="en-US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類之保費，且不含除外行業類別與</a:t>
            </a:r>
            <a:r>
              <a:rPr lang="en-US" altLang="zh-TW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5</a:t>
            </a:r>
            <a:r>
              <a:rPr lang="zh-TW" altLang="en-US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6</a:t>
            </a:r>
            <a:r>
              <a:rPr lang="zh-TW" altLang="en-US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類。</a:t>
            </a:r>
            <a:r>
              <a:rPr lang="en-US" altLang="zh-TW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/>
            </a:r>
            <a:br>
              <a:rPr lang="en-US" altLang="zh-TW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</a:br>
            <a:r>
              <a:rPr lang="en-US" altLang="zh-TW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(</a:t>
            </a:r>
            <a:r>
              <a:rPr lang="zh-TW" altLang="en-US" sz="2000" b="0" u="sng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除外行業類別</a:t>
            </a:r>
            <a:r>
              <a:rPr lang="zh-TW" altLang="en-US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與</a:t>
            </a:r>
            <a:r>
              <a:rPr lang="en-US" altLang="zh-TW" sz="2000" b="0" u="sng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5</a:t>
            </a:r>
            <a:r>
              <a:rPr lang="zh-TW" altLang="en-US" sz="2000" b="0" u="sng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 sz="2000" b="0" u="sng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6</a:t>
            </a:r>
            <a:r>
              <a:rPr lang="zh-TW" altLang="en-US" sz="2000" b="0" u="sng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類</a:t>
            </a:r>
            <a:r>
              <a:rPr lang="zh-TW" altLang="en-US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需另外報價</a:t>
            </a:r>
            <a:r>
              <a:rPr lang="en-US" altLang="zh-TW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)</a:t>
            </a:r>
          </a:p>
          <a:p>
            <a:pPr marL="276225" indent="-276225">
              <a:buSzPct val="100000"/>
              <a:buFont typeface="+mj-lt"/>
              <a:buAutoNum type="arabicPeriod"/>
            </a:pPr>
            <a:r>
              <a:rPr lang="zh-TW" altLang="en-US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員工</a:t>
            </a:r>
            <a:r>
              <a:rPr lang="en-US" altLang="zh-TW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-</a:t>
            </a:r>
            <a:r>
              <a:rPr lang="zh-TW" altLang="en-US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首年投保年齡至</a:t>
            </a:r>
            <a:r>
              <a:rPr lang="en-US" altLang="zh-TW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65</a:t>
            </a:r>
            <a:r>
              <a:rPr lang="zh-TW" altLang="en-US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歲</a:t>
            </a:r>
            <a:r>
              <a:rPr lang="zh-TW" altLang="en-US" sz="2000" b="0" kern="0" dirty="0">
                <a:solidFill>
                  <a:schemeClr val="tx1"/>
                </a:solidFill>
                <a:ea typeface="標楷體" panose="03000509000000000000" pitchFamily="65" charset="-120"/>
              </a:rPr>
              <a:t>，續</a:t>
            </a:r>
            <a:r>
              <a:rPr lang="zh-TW" altLang="en-US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保至</a:t>
            </a:r>
            <a:r>
              <a:rPr lang="en-US" altLang="zh-TW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70</a:t>
            </a:r>
            <a:r>
              <a:rPr lang="zh-TW" altLang="en-US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足歲。</a:t>
            </a:r>
            <a:endParaRPr lang="en-US" altLang="zh-TW" sz="2000" b="0" kern="0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276225" indent="-276225">
              <a:buSzPct val="100000"/>
              <a:buFont typeface="+mj-lt"/>
              <a:buAutoNum type="arabicPeriod"/>
            </a:pPr>
            <a:r>
              <a:rPr lang="zh-TW" altLang="en-US" sz="2000" b="0" kern="0" dirty="0">
                <a:solidFill>
                  <a:schemeClr val="tx1"/>
                </a:solidFill>
                <a:ea typeface="標楷體" panose="03000509000000000000" pitchFamily="65" charset="-120"/>
              </a:rPr>
              <a:t>申請醫療費用補償</a:t>
            </a:r>
            <a:r>
              <a:rPr lang="zh-TW" altLang="en-US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金</a:t>
            </a:r>
            <a:r>
              <a:rPr lang="en-US" altLang="zh-TW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/</a:t>
            </a:r>
            <a:r>
              <a:rPr lang="zh-TW" altLang="en-US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保險金時</a:t>
            </a:r>
            <a:r>
              <a:rPr lang="zh-TW" altLang="en-US" sz="2000" b="0" kern="0" dirty="0">
                <a:solidFill>
                  <a:schemeClr val="tx1"/>
                </a:solidFill>
                <a:ea typeface="標楷體" panose="03000509000000000000" pitchFamily="65" charset="-120"/>
              </a:rPr>
              <a:t>，</a:t>
            </a:r>
            <a:r>
              <a:rPr lang="zh-TW" altLang="en-US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得提具收據副本。</a:t>
            </a:r>
            <a:endParaRPr lang="en-US" altLang="zh-TW" sz="2000" b="0" kern="0" dirty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0" indent="0">
              <a:buSzPct val="100000"/>
              <a:buNone/>
            </a:pPr>
            <a:endParaRPr lang="en-US" altLang="zh-TW" sz="2000" b="0" kern="0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271463" indent="-271463">
              <a:buSzPct val="100000"/>
              <a:buNone/>
            </a:pPr>
            <a:r>
              <a:rPr lang="zh-TW" altLang="en-US" sz="2000" b="0" kern="0" dirty="0" smtClean="0">
                <a:solidFill>
                  <a:schemeClr val="tx1"/>
                </a:solidFill>
                <a:latin typeface="新細明體"/>
                <a:ea typeface="新細明體"/>
              </a:rPr>
              <a:t>★</a:t>
            </a:r>
            <a:r>
              <a:rPr lang="zh-TW" altLang="en-US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溢額僱主意外責任保險，就僱主補償契約責任保險賠付金額</a:t>
            </a:r>
            <a:r>
              <a:rPr lang="zh-TW" altLang="en-US" sz="2000" b="1" u="sng" kern="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抵充民法賠償責任不足的部分</a:t>
            </a:r>
            <a:r>
              <a:rPr lang="zh-TW" altLang="en-US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，另扣除自負額每人每一事故</a:t>
            </a:r>
            <a:r>
              <a:rPr lang="en-US" altLang="zh-TW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NT$ 10,000</a:t>
            </a:r>
            <a:r>
              <a:rPr lang="zh-TW" altLang="en-US" sz="2000" b="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後，於保險金額範圍內，負賠償責任。</a:t>
            </a:r>
            <a:endParaRPr lang="en-US" altLang="zh-TW" sz="2000" b="0" kern="0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276225" indent="-276225">
              <a:buSzPct val="100000"/>
              <a:buFont typeface="+mj-lt"/>
              <a:buAutoNum type="arabicPeriod"/>
            </a:pPr>
            <a:endParaRPr lang="en-US" altLang="zh-TW" sz="2000" b="0" kern="0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276225" indent="-276225">
              <a:buSzPct val="100000"/>
              <a:buFont typeface="+mj-lt"/>
              <a:buAutoNum type="arabicPeriod"/>
            </a:pPr>
            <a:endParaRPr lang="en-US" altLang="zh-TW" sz="2000" b="0" kern="0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7993063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>
              <a:defRPr/>
            </a:pP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　</a:t>
            </a: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【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好頭家</a:t>
            </a: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PLUS】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專案－注意事項</a:t>
            </a:r>
          </a:p>
        </p:txBody>
      </p:sp>
      <p:sp>
        <p:nvSpPr>
          <p:cNvPr id="7" name="投影片編號版面配置區 4"/>
          <p:cNvSpPr txBox="1">
            <a:spLocks noGrp="1"/>
          </p:cNvSpPr>
          <p:nvPr/>
        </p:nvSpPr>
        <p:spPr bwMode="auto">
          <a:xfrm>
            <a:off x="8656638" y="6472238"/>
            <a:ext cx="3841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D9CEEBD-30E5-4D7C-B4AF-B6BF768D8511}" type="slidenum">
              <a:rPr lang="en-US" altLang="zh-TW" sz="1400" b="1">
                <a:solidFill>
                  <a:schemeClr val="bg1"/>
                </a:solidFill>
                <a:ea typeface="華康中圓體" pitchFamily="49" charset="-12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zh-TW" sz="1400" b="1" dirty="0">
              <a:solidFill>
                <a:schemeClr val="bg1"/>
              </a:solidFill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975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107950" y="115888"/>
            <a:ext cx="7993063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TW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【</a:t>
            </a:r>
            <a:r>
              <a:rPr lang="zh-TW" altLang="en-US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好頭家</a:t>
            </a:r>
            <a:r>
              <a:rPr lang="en-US" altLang="zh-TW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PLUS】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專案特色</a:t>
            </a:r>
            <a:endParaRPr lang="en-US" altLang="zh-TW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</p:txBody>
      </p:sp>
      <p:pic>
        <p:nvPicPr>
          <p:cNvPr id="16387" name="Picture 8" descr="C:\Documents and Settings\vince.lin\My Documents\●2016-09-27-陪訪(吳志峰)-ED僱補險商品介紹\2016-09-26-18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1484313"/>
            <a:ext cx="8913813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投影片編號版面配置區 4"/>
          <p:cNvSpPr txBox="1">
            <a:spLocks noGrp="1"/>
          </p:cNvSpPr>
          <p:nvPr/>
        </p:nvSpPr>
        <p:spPr bwMode="auto">
          <a:xfrm>
            <a:off x="8656638" y="6472238"/>
            <a:ext cx="3841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589EBEF-088A-4B42-A51E-C6BECA537AD5}" type="slidenum">
              <a:rPr lang="en-US" altLang="zh-TW" sz="1400" b="1">
                <a:solidFill>
                  <a:schemeClr val="bg1"/>
                </a:solidFill>
                <a:ea typeface="華康中圓體" pitchFamily="49" charset="-12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zh-TW" sz="1400" b="1">
              <a:solidFill>
                <a:schemeClr val="bg1"/>
              </a:solidFill>
              <a:ea typeface="華康中圓體" pitchFamily="49" charset="-120"/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34925" y="2060575"/>
            <a:ext cx="4460875" cy="10080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4648200" y="4189413"/>
            <a:ext cx="4460875" cy="9683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4643438" y="2420938"/>
            <a:ext cx="4460875" cy="9366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7" name="Rectangle 9"/>
          <p:cNvSpPr>
            <a:spLocks noChangeArrowheads="1"/>
          </p:cNvSpPr>
          <p:nvPr/>
        </p:nvSpPr>
        <p:spPr bwMode="auto">
          <a:xfrm>
            <a:off x="107950" y="115888"/>
            <a:ext cx="7993063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TW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【</a:t>
            </a:r>
            <a:r>
              <a:rPr lang="zh-TW" altLang="en-US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好頭家</a:t>
            </a:r>
            <a:r>
              <a:rPr lang="en-US" altLang="zh-TW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PLUS】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標楷體" pitchFamily="65" charset="-120"/>
              </a:rPr>
              <a:t>特色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標楷體" pitchFamily="65" charset="-120"/>
              </a:rPr>
              <a:t>補充說明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68313" y="1557338"/>
            <a:ext cx="80772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buFontTx/>
              <a:buNone/>
            </a:pPr>
            <a:r>
              <a:rPr lang="en-US" altLang="zh-TW" sz="2800">
                <a:ea typeface="標楷體" pitchFamily="65" charset="-120"/>
              </a:rPr>
              <a:t>ED</a:t>
            </a:r>
            <a:r>
              <a:rPr lang="zh-TW" altLang="en-US" sz="2800">
                <a:ea typeface="標楷體" pitchFamily="65" charset="-120"/>
              </a:rPr>
              <a:t>僱主補償契約責任保險</a:t>
            </a:r>
            <a:r>
              <a:rPr lang="en-US" altLang="zh-TW" sz="2800" b="1" u="sng">
                <a:solidFill>
                  <a:srgbClr val="0000FF"/>
                </a:solidFill>
                <a:ea typeface="標楷體" pitchFamily="65" charset="-120"/>
              </a:rPr>
              <a:t>(</a:t>
            </a:r>
            <a:r>
              <a:rPr lang="zh-TW" altLang="en-US" sz="2800" b="1" u="sng">
                <a:solidFill>
                  <a:srgbClr val="0000FF"/>
                </a:solidFill>
                <a:ea typeface="標楷體" pitchFamily="65" charset="-120"/>
              </a:rPr>
              <a:t>執行職務</a:t>
            </a:r>
            <a:r>
              <a:rPr lang="zh-TW" altLang="en-US" sz="2800" b="1" u="sng">
                <a:solidFill>
                  <a:srgbClr val="FF0000"/>
                </a:solidFill>
                <a:ea typeface="標楷體" pitchFamily="65" charset="-120"/>
              </a:rPr>
              <a:t>期間</a:t>
            </a:r>
            <a:r>
              <a:rPr lang="en-US" altLang="zh-TW" sz="2800" b="1" u="sng">
                <a:solidFill>
                  <a:srgbClr val="0000FF"/>
                </a:solidFill>
                <a:ea typeface="標楷體" pitchFamily="65" charset="-120"/>
              </a:rPr>
              <a:t>)</a:t>
            </a:r>
            <a:r>
              <a:rPr lang="zh-TW" altLang="en-US" sz="2800" b="1">
                <a:ea typeface="標楷體" pitchFamily="65" charset="-120"/>
              </a:rPr>
              <a:t>＋</a:t>
            </a:r>
          </a:p>
          <a:p>
            <a:pPr>
              <a:buFontTx/>
              <a:buNone/>
            </a:pPr>
            <a:r>
              <a:rPr lang="zh-TW" altLang="en-US" sz="2800" b="1">
                <a:ea typeface="標楷體" pitchFamily="65" charset="-120"/>
              </a:rPr>
              <a:t>溢額</a:t>
            </a:r>
            <a:r>
              <a:rPr lang="en-US" altLang="zh-TW" sz="2800">
                <a:ea typeface="標楷體" pitchFamily="65" charset="-120"/>
              </a:rPr>
              <a:t>EL</a:t>
            </a:r>
            <a:r>
              <a:rPr lang="zh-TW" altLang="en-US" sz="2800">
                <a:ea typeface="標楷體" pitchFamily="65" charset="-120"/>
              </a:rPr>
              <a:t>僱主意外責任保險</a:t>
            </a:r>
            <a:r>
              <a:rPr lang="en-US" altLang="zh-TW" sz="2800" b="1">
                <a:ea typeface="標楷體" pitchFamily="65" charset="-120"/>
              </a:rPr>
              <a:t>(</a:t>
            </a:r>
            <a:r>
              <a:rPr lang="zh-TW" altLang="en-US" sz="2800" b="1">
                <a:ea typeface="標楷體" pitchFamily="65" charset="-120"/>
              </a:rPr>
              <a:t>執行職務</a:t>
            </a:r>
            <a:r>
              <a:rPr lang="en-US" altLang="zh-TW" sz="2800" b="1">
                <a:ea typeface="標楷體" pitchFamily="65" charset="-120"/>
              </a:rPr>
              <a:t>)</a:t>
            </a:r>
            <a:r>
              <a:rPr lang="zh-TW" altLang="en-US" sz="2800" b="1">
                <a:ea typeface="標楷體" pitchFamily="65" charset="-120"/>
              </a:rPr>
              <a:t>＋</a:t>
            </a:r>
            <a:endParaRPr lang="zh-TW" altLang="en-US" sz="2800">
              <a:ea typeface="標楷體" pitchFamily="65" charset="-120"/>
            </a:endParaRPr>
          </a:p>
          <a:p>
            <a:pPr>
              <a:buFontTx/>
              <a:buNone/>
            </a:pPr>
            <a:r>
              <a:rPr kumimoji="0" lang="en-US" altLang="zh-TW" sz="2800">
                <a:ea typeface="標楷體" pitchFamily="65" charset="-120"/>
              </a:rPr>
              <a:t>GD</a:t>
            </a:r>
            <a:r>
              <a:rPr kumimoji="0" lang="zh-TW" altLang="en-US" sz="2800">
                <a:ea typeface="標楷體" pitchFamily="65" charset="-120"/>
              </a:rPr>
              <a:t>團體傷害保險</a:t>
            </a:r>
            <a:r>
              <a:rPr kumimoji="0" lang="en-US" altLang="zh-TW" sz="2800" b="1" u="sng">
                <a:solidFill>
                  <a:srgbClr val="FF0000"/>
                </a:solidFill>
                <a:ea typeface="標楷體" pitchFamily="65" charset="-120"/>
              </a:rPr>
              <a:t>(</a:t>
            </a:r>
            <a:r>
              <a:rPr kumimoji="0" lang="zh-TW" altLang="en-US" sz="2800" b="1" u="sng">
                <a:solidFill>
                  <a:srgbClr val="FF0000"/>
                </a:solidFill>
                <a:ea typeface="標楷體" pitchFamily="65" charset="-120"/>
              </a:rPr>
              <a:t>非執行職務期間</a:t>
            </a:r>
            <a:r>
              <a:rPr kumimoji="0" lang="en-US" altLang="zh-TW" sz="2800" b="1" u="sng">
                <a:solidFill>
                  <a:srgbClr val="FF0000"/>
                </a:solidFill>
                <a:ea typeface="標楷體" pitchFamily="65" charset="-120"/>
              </a:rPr>
              <a:t>)</a:t>
            </a:r>
          </a:p>
        </p:txBody>
      </p:sp>
      <p:grpSp>
        <p:nvGrpSpPr>
          <p:cNvPr id="17412" name="Group 6"/>
          <p:cNvGrpSpPr>
            <a:grpSpLocks/>
          </p:cNvGrpSpPr>
          <p:nvPr/>
        </p:nvGrpSpPr>
        <p:grpSpPr bwMode="auto">
          <a:xfrm>
            <a:off x="395288" y="981075"/>
            <a:ext cx="8137525" cy="576263"/>
            <a:chOff x="595" y="1497"/>
            <a:chExt cx="2645" cy="381"/>
          </a:xfrm>
        </p:grpSpPr>
        <p:sp>
          <p:nvSpPr>
            <p:cNvPr id="17420" name="Rectangle 7"/>
            <p:cNvSpPr>
              <a:spLocks noChangeArrowheads="1"/>
            </p:cNvSpPr>
            <p:nvPr/>
          </p:nvSpPr>
          <p:spPr bwMode="auto">
            <a:xfrm>
              <a:off x="595" y="1497"/>
              <a:ext cx="270" cy="381"/>
            </a:xfrm>
            <a:prstGeom prst="rect">
              <a:avLst/>
            </a:prstGeom>
            <a:solidFill>
              <a:srgbClr val="3C643C"/>
            </a:solidFill>
            <a:ln>
              <a:noFill/>
            </a:ln>
            <a:effectLst>
              <a:outerShdw dist="71842" dir="2700000" algn="ctr" rotWithShape="0">
                <a:srgbClr val="0066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b="1">
                  <a:solidFill>
                    <a:schemeClr val="bg1"/>
                  </a:solidFill>
                  <a:ea typeface="標楷體" pitchFamily="65" charset="-120"/>
                  <a:cs typeface="Arial" pitchFamily="34" charset="0"/>
                </a:rPr>
                <a:t>1</a:t>
              </a:r>
            </a:p>
          </p:txBody>
        </p:sp>
        <p:sp>
          <p:nvSpPr>
            <p:cNvPr id="17421" name="Rectangle 8"/>
            <p:cNvSpPr>
              <a:spLocks noChangeArrowheads="1"/>
            </p:cNvSpPr>
            <p:nvPr/>
          </p:nvSpPr>
          <p:spPr bwMode="auto">
            <a:xfrm>
              <a:off x="865" y="1497"/>
              <a:ext cx="2375" cy="381"/>
            </a:xfrm>
            <a:prstGeom prst="rect">
              <a:avLst/>
            </a:prstGeom>
            <a:solidFill>
              <a:srgbClr val="C1F7C1"/>
            </a:solidFill>
            <a:ln>
              <a:noFill/>
            </a:ln>
            <a:effectLst>
              <a:outerShdw dist="71842" dir="2700000" algn="ctr" rotWithShape="0">
                <a:srgbClr val="0066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>
                <a:buFontTx/>
                <a:buNone/>
              </a:pPr>
              <a:r>
                <a:rPr kumimoji="0" lang="zh-TW" altLang="en-US" b="1">
                  <a:ea typeface="標楷體" pitchFamily="65" charset="-120"/>
                </a:rPr>
                <a:t>提供</a:t>
              </a:r>
              <a:r>
                <a:rPr kumimoji="0" lang="en-US" altLang="zh-TW" b="1">
                  <a:ea typeface="標楷體" pitchFamily="65" charset="-120"/>
                </a:rPr>
                <a:t>24</a:t>
              </a:r>
              <a:r>
                <a:rPr kumimoji="0" lang="zh-TW" altLang="en-US" b="1">
                  <a:ea typeface="標楷體" pitchFamily="65" charset="-120"/>
                </a:rPr>
                <a:t>小時保障之商品組合</a:t>
              </a:r>
            </a:p>
          </p:txBody>
        </p:sp>
      </p:grpSp>
      <p:grpSp>
        <p:nvGrpSpPr>
          <p:cNvPr id="17413" name="Group 9"/>
          <p:cNvGrpSpPr>
            <a:grpSpLocks/>
          </p:cNvGrpSpPr>
          <p:nvPr/>
        </p:nvGrpSpPr>
        <p:grpSpPr bwMode="auto">
          <a:xfrm>
            <a:off x="395288" y="3357563"/>
            <a:ext cx="8137525" cy="574675"/>
            <a:chOff x="595" y="1497"/>
            <a:chExt cx="2645" cy="381"/>
          </a:xfrm>
        </p:grpSpPr>
        <p:sp>
          <p:nvSpPr>
            <p:cNvPr id="17418" name="Rectangle 10"/>
            <p:cNvSpPr>
              <a:spLocks noChangeArrowheads="1"/>
            </p:cNvSpPr>
            <p:nvPr/>
          </p:nvSpPr>
          <p:spPr bwMode="auto">
            <a:xfrm>
              <a:off x="595" y="1497"/>
              <a:ext cx="270" cy="381"/>
            </a:xfrm>
            <a:prstGeom prst="rect">
              <a:avLst/>
            </a:prstGeom>
            <a:solidFill>
              <a:srgbClr val="3C643C"/>
            </a:solidFill>
            <a:ln>
              <a:noFill/>
            </a:ln>
            <a:effectLst>
              <a:outerShdw dist="71842" dir="2700000" algn="ctr" rotWithShape="0">
                <a:srgbClr val="0066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b="1">
                  <a:solidFill>
                    <a:schemeClr val="bg1"/>
                  </a:solidFill>
                  <a:ea typeface="標楷體" pitchFamily="65" charset="-120"/>
                  <a:cs typeface="Arial" pitchFamily="34" charset="0"/>
                </a:rPr>
                <a:t>2</a:t>
              </a:r>
            </a:p>
          </p:txBody>
        </p:sp>
        <p:sp>
          <p:nvSpPr>
            <p:cNvPr id="17419" name="Rectangle 11"/>
            <p:cNvSpPr>
              <a:spLocks noChangeArrowheads="1"/>
            </p:cNvSpPr>
            <p:nvPr/>
          </p:nvSpPr>
          <p:spPr bwMode="auto">
            <a:xfrm>
              <a:off x="865" y="1497"/>
              <a:ext cx="2375" cy="381"/>
            </a:xfrm>
            <a:prstGeom prst="rect">
              <a:avLst/>
            </a:prstGeom>
            <a:solidFill>
              <a:srgbClr val="C1F7C1"/>
            </a:solidFill>
            <a:ln>
              <a:noFill/>
            </a:ln>
            <a:effectLst>
              <a:outerShdw dist="71842" dir="2700000" algn="ctr" rotWithShape="0">
                <a:srgbClr val="0066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>
                <a:buFontTx/>
                <a:buNone/>
              </a:pPr>
              <a:r>
                <a:rPr kumimoji="0" lang="zh-TW" altLang="en-US" b="1" dirty="0">
                  <a:ea typeface="標楷體" pitchFamily="65" charset="-120"/>
                </a:rPr>
                <a:t>可</a:t>
              </a:r>
              <a:r>
                <a:rPr kumimoji="0" lang="zh-TW" altLang="en-US" b="1" u="sng" dirty="0">
                  <a:solidFill>
                    <a:srgbClr val="FF0000"/>
                  </a:solidFill>
                  <a:ea typeface="標楷體" pitchFamily="65" charset="-120"/>
                </a:rPr>
                <a:t>協助和解</a:t>
              </a:r>
              <a:r>
                <a:rPr kumimoji="0" lang="zh-TW" altLang="en-US" b="1" dirty="0">
                  <a:ea typeface="標楷體" pitchFamily="65" charset="-120"/>
                </a:rPr>
                <a:t>；訴訟時支付民事訴訟費用</a:t>
              </a:r>
              <a:endParaRPr kumimoji="0" lang="en-US" altLang="zh-TW" b="1" dirty="0">
                <a:ea typeface="標楷體" pitchFamily="65" charset="-120"/>
              </a:endParaRPr>
            </a:p>
          </p:txBody>
        </p:sp>
      </p:grpSp>
      <p:sp>
        <p:nvSpPr>
          <p:cNvPr id="17414" name="Rectangle 3"/>
          <p:cNvSpPr>
            <a:spLocks noChangeArrowheads="1"/>
          </p:cNvSpPr>
          <p:nvPr/>
        </p:nvSpPr>
        <p:spPr bwMode="auto">
          <a:xfrm>
            <a:off x="468313" y="4005263"/>
            <a:ext cx="80772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just">
              <a:buFontTx/>
              <a:buNone/>
            </a:pPr>
            <a:r>
              <a:rPr kumimoji="0" lang="zh-TW" altLang="en-US" sz="2800" dirty="0">
                <a:ea typeface="標楷體" pitchFamily="65" charset="-120"/>
              </a:rPr>
              <a:t>僱主可能</a:t>
            </a:r>
            <a:r>
              <a:rPr kumimoji="0" lang="zh-TW" altLang="en-US" sz="2800" b="1" u="sng" dirty="0">
                <a:solidFill>
                  <a:srgbClr val="FF0000"/>
                </a:solidFill>
                <a:ea typeface="標楷體" pitchFamily="65" charset="-120"/>
              </a:rPr>
              <a:t>有過失責任時</a:t>
            </a:r>
            <a:r>
              <a:rPr kumimoji="0" lang="zh-TW" altLang="en-US" sz="2800" dirty="0">
                <a:ea typeface="標楷體" pitchFamily="65" charset="-120"/>
              </a:rPr>
              <a:t>，</a:t>
            </a:r>
            <a:r>
              <a:rPr kumimoji="0" lang="zh-TW" altLang="en-US" sz="2800" b="1" u="sng" dirty="0">
                <a:solidFill>
                  <a:srgbClr val="FF0000"/>
                </a:solidFill>
                <a:ea typeface="標楷體" pitchFamily="65" charset="-120"/>
              </a:rPr>
              <a:t>協助客戶與全部有求償權之員工或其家屬和解後，僱主就不會再被告</a:t>
            </a:r>
            <a:r>
              <a:rPr kumimoji="0" lang="en-US" altLang="zh-TW" sz="2800" b="1" u="sng" dirty="0">
                <a:solidFill>
                  <a:srgbClr val="FF0000"/>
                </a:solidFill>
                <a:ea typeface="標楷體" pitchFamily="65" charset="-120"/>
              </a:rPr>
              <a:t>(</a:t>
            </a:r>
            <a:r>
              <a:rPr kumimoji="0" lang="zh-TW" altLang="en-US" sz="2800" b="1" u="sng" dirty="0">
                <a:solidFill>
                  <a:srgbClr val="FF0000"/>
                </a:solidFill>
                <a:ea typeface="標楷體" pitchFamily="65" charset="-120"/>
              </a:rPr>
              <a:t>職災糾紛問題解決</a:t>
            </a:r>
            <a:r>
              <a:rPr kumimoji="0" lang="en-US" altLang="zh-TW" sz="2800" b="1" u="sng" dirty="0">
                <a:solidFill>
                  <a:srgbClr val="FF0000"/>
                </a:solidFill>
                <a:ea typeface="標楷體" pitchFamily="65" charset="-120"/>
              </a:rPr>
              <a:t>)</a:t>
            </a:r>
            <a:r>
              <a:rPr kumimoji="0" lang="zh-TW" altLang="en-US" sz="2800" dirty="0">
                <a:ea typeface="標楷體" pitchFamily="65" charset="-120"/>
              </a:rPr>
              <a:t>；若仍有訴訟時，可在保障額度範圍內，支付</a:t>
            </a:r>
            <a:r>
              <a:rPr kumimoji="0" lang="zh-TW" altLang="en-US" sz="2800" b="1" dirty="0">
                <a:ea typeface="標楷體" pitchFamily="65" charset="-120"/>
              </a:rPr>
              <a:t>民事訴訟費用</a:t>
            </a:r>
            <a:r>
              <a:rPr kumimoji="0" lang="zh-TW" altLang="en-US" sz="2800" dirty="0" smtClean="0">
                <a:ea typeface="標楷體" pitchFamily="65" charset="-120"/>
              </a:rPr>
              <a:t>。</a:t>
            </a:r>
            <a:r>
              <a:rPr kumimoji="0" lang="en-US" altLang="zh-TW" sz="1600" dirty="0" smtClean="0">
                <a:solidFill>
                  <a:srgbClr val="0000FF"/>
                </a:solidFill>
                <a:ea typeface="標楷體" pitchFamily="65" charset="-120"/>
              </a:rPr>
              <a:t>(</a:t>
            </a:r>
            <a:r>
              <a:rPr kumimoji="0" lang="zh-TW" altLang="en-US" sz="1600" dirty="0" smtClean="0">
                <a:solidFill>
                  <a:srgbClr val="0000FF"/>
                </a:solidFill>
                <a:ea typeface="標楷體" pitchFamily="65" charset="-120"/>
              </a:rPr>
              <a:t>此第</a:t>
            </a:r>
            <a:r>
              <a:rPr kumimoji="0" lang="en-US" altLang="zh-TW" sz="1600" dirty="0" smtClean="0">
                <a:solidFill>
                  <a:srgbClr val="0000FF"/>
                </a:solidFill>
                <a:ea typeface="標楷體" pitchFamily="65" charset="-120"/>
              </a:rPr>
              <a:t>2</a:t>
            </a:r>
            <a:r>
              <a:rPr kumimoji="0" lang="zh-TW" altLang="en-US" sz="1600" dirty="0" smtClean="0">
                <a:solidFill>
                  <a:srgbClr val="0000FF"/>
                </a:solidFill>
                <a:ea typeface="標楷體" pitchFamily="65" charset="-120"/>
              </a:rPr>
              <a:t>項之內容</a:t>
            </a:r>
            <a:r>
              <a:rPr kumimoji="0" lang="zh-TW" altLang="en-US" sz="1600" b="1" u="sng" dirty="0" smtClean="0">
                <a:solidFill>
                  <a:srgbClr val="0000FF"/>
                </a:solidFill>
                <a:ea typeface="標楷體" pitchFamily="65" charset="-120"/>
              </a:rPr>
              <a:t>謝老闆</a:t>
            </a:r>
            <a:r>
              <a:rPr kumimoji="0" lang="en-US" altLang="zh-TW" sz="1600" b="1" u="sng" dirty="0" smtClean="0">
                <a:solidFill>
                  <a:srgbClr val="0000FF"/>
                </a:solidFill>
                <a:ea typeface="標楷體" pitchFamily="65" charset="-120"/>
              </a:rPr>
              <a:t>PLUS</a:t>
            </a:r>
            <a:r>
              <a:rPr kumimoji="0" lang="zh-TW" altLang="en-US" sz="1600" dirty="0" smtClean="0">
                <a:solidFill>
                  <a:srgbClr val="0000FF"/>
                </a:solidFill>
                <a:ea typeface="標楷體" pitchFamily="65" charset="-120"/>
              </a:rPr>
              <a:t>亦適用</a:t>
            </a:r>
            <a:r>
              <a:rPr kumimoji="0" lang="en-US" altLang="zh-TW" sz="1600" dirty="0" smtClean="0">
                <a:solidFill>
                  <a:srgbClr val="0000FF"/>
                </a:solidFill>
                <a:ea typeface="標楷體" pitchFamily="65" charset="-120"/>
              </a:rPr>
              <a:t>)</a:t>
            </a:r>
            <a:endParaRPr kumimoji="0" lang="en-US" altLang="zh-TW" sz="1600" dirty="0">
              <a:solidFill>
                <a:srgbClr val="0000FF"/>
              </a:solidFill>
              <a:ea typeface="標楷體" pitchFamily="65" charset="-120"/>
            </a:endParaRPr>
          </a:p>
          <a:p>
            <a:pPr algn="just">
              <a:buFontTx/>
              <a:buNone/>
            </a:pPr>
            <a:endParaRPr kumimoji="0" lang="en-US" altLang="zh-TW" sz="2400" b="1" dirty="0">
              <a:solidFill>
                <a:srgbClr val="0000FF"/>
              </a:solidFill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08175" y="5949950"/>
            <a:ext cx="5256213" cy="503238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0"/>
          </a:gradFill>
          <a:ln w="3810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有責任當賠償，無責任當補償</a:t>
            </a:r>
          </a:p>
        </p:txBody>
      </p:sp>
      <p:sp>
        <p:nvSpPr>
          <p:cNvPr id="17417" name="投影片編號版面配置區 4"/>
          <p:cNvSpPr txBox="1">
            <a:spLocks noGrp="1"/>
          </p:cNvSpPr>
          <p:nvPr/>
        </p:nvSpPr>
        <p:spPr bwMode="auto">
          <a:xfrm>
            <a:off x="8656638" y="6472238"/>
            <a:ext cx="3841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F04DED1-296E-47DC-9650-AD2DDDCA2FB3}" type="slidenum">
              <a:rPr lang="en-US" altLang="zh-TW" sz="1400" b="1">
                <a:solidFill>
                  <a:schemeClr val="bg1"/>
                </a:solidFill>
                <a:ea typeface="華康中圓體" pitchFamily="49" charset="-12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zh-TW" sz="1400" b="1">
              <a:solidFill>
                <a:schemeClr val="bg1"/>
              </a:solidFill>
              <a:ea typeface="華康中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21429</TotalTime>
  <Words>1101</Words>
  <Application>Microsoft Office PowerPoint</Application>
  <PresentationFormat>如螢幕大小 (4:3)</PresentationFormat>
  <Paragraphs>182</Paragraphs>
  <Slides>19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登入後畫面</vt:lpstr>
      <vt:lpstr>加退保作業 &amp; 操作手冊下載</vt:lpstr>
      <vt:lpstr>感謝聆聽 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Sony</dc:creator>
  <cp:lastModifiedBy>謝沅真</cp:lastModifiedBy>
  <cp:revision>2101</cp:revision>
  <dcterms:created xsi:type="dcterms:W3CDTF">2007-04-04T07:16:33Z</dcterms:created>
  <dcterms:modified xsi:type="dcterms:W3CDTF">2017-09-12T08:40:55Z</dcterms:modified>
</cp:coreProperties>
</file>